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69" r:id="rId19"/>
    <p:sldId id="275" r:id="rId20"/>
    <p:sldId id="276" r:id="rId21"/>
    <p:sldId id="270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312" r:id="rId31"/>
    <p:sldId id="313" r:id="rId32"/>
    <p:sldId id="314" r:id="rId33"/>
    <p:sldId id="315" r:id="rId34"/>
    <p:sldId id="316" r:id="rId35"/>
    <p:sldId id="329" r:id="rId36"/>
    <p:sldId id="330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37C3952-A2DA-4E38-8872-DE4D65AA7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4" y="577049"/>
            <a:ext cx="10993546" cy="1918396"/>
          </a:xfrm>
        </p:spPr>
        <p:txBody>
          <a:bodyPr>
            <a:normAutofit fontScale="90000"/>
          </a:bodyPr>
          <a:lstStyle/>
          <a:p>
            <a:r>
              <a:rPr lang="pl-PL" sz="2400" b="1" dirty="0"/>
              <a:t>Rekcja dopełniaczowa a rekcja biernikowa: Problemy Ukraińców i </a:t>
            </a:r>
            <a:r>
              <a:rPr lang="pl-PL" sz="2400" b="1" dirty="0" err="1"/>
              <a:t>białorusinów</a:t>
            </a:r>
            <a:r>
              <a:rPr lang="pl-PL" sz="2400" b="1" dirty="0"/>
              <a:t> uczących </a:t>
            </a:r>
            <a:r>
              <a:rPr lang="pl-PL" sz="2400" b="1"/>
              <a:t>się polszczyzny</a:t>
            </a: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1600" b="1" dirty="0"/>
              <a:t>W związku z przygotowaniem poradnika z ćwiczeniami w zakresie polskiej składni dla Ukraińców</a:t>
            </a:r>
            <a:br>
              <a:rPr lang="pl-PL" sz="1600" b="1" dirty="0"/>
            </a:br>
            <a:r>
              <a:rPr lang="pl-PL" sz="1600" dirty="0"/>
              <a:t/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71482597-D862-4611-9E86-96F43616D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6604" y="2420180"/>
            <a:ext cx="10993546" cy="590321"/>
          </a:xfrm>
        </p:spPr>
        <p:txBody>
          <a:bodyPr>
            <a:normAutofit fontScale="92500" lnSpcReduction="20000"/>
          </a:bodyPr>
          <a:lstStyle/>
          <a:p>
            <a:r>
              <a:rPr lang="pl-PL" b="1" i="1" dirty="0"/>
              <a:t>Alla </a:t>
            </a:r>
            <a:r>
              <a:rPr lang="pl-PL" b="1" i="1" dirty="0" err="1"/>
              <a:t>Kravchuk</a:t>
            </a:r>
            <a:r>
              <a:rPr lang="pl-PL" dirty="0"/>
              <a:t>, Narodowy Uniwersytet Lwowski im. Iwana Franki (Ukraina), </a:t>
            </a:r>
          </a:p>
          <a:p>
            <a:r>
              <a:rPr lang="pl-PL" dirty="0"/>
              <a:t>                              Uniwersytet </a:t>
            </a:r>
            <a:r>
              <a:rPr lang="pl-PL" smtClean="0"/>
              <a:t>MikołaJa</a:t>
            </a:r>
            <a:r>
              <a:rPr lang="pl-PL" dirty="0" smtClean="0"/>
              <a:t> </a:t>
            </a:r>
            <a:r>
              <a:rPr lang="pl-PL" dirty="0"/>
              <a:t>Kopernika w Toruniu (Polska)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600619D5-9F38-4181-AF88-BC81EEB08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611" y="3817203"/>
            <a:ext cx="4675288" cy="1783991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160C5627-25E5-4F31-8A58-A201B6AB5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3133" y="3772235"/>
            <a:ext cx="1944793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484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B939669-7D61-4AE8-AD69-435038A1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2C8260B-7165-4069-BAFB-2AEC56D9E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800" dirty="0"/>
              <a:t>Ukraińskie odpowiedni </a:t>
            </a:r>
            <a:r>
              <a:rPr lang="pl-PL" sz="2800" b="1" dirty="0"/>
              <a:t>dopełniacza </a:t>
            </a:r>
            <a:r>
              <a:rPr lang="pl-PL" sz="2800" dirty="0"/>
              <a:t>lub dopełniacza z przyimkiem wymagają przypadków lub przypadków z przyimkami:</a:t>
            </a:r>
          </a:p>
          <a:p>
            <a:pPr marL="0" indent="0">
              <a:buNone/>
            </a:pPr>
            <a:endParaRPr lang="pl-PL" sz="2800" dirty="0"/>
          </a:p>
          <a:p>
            <a:r>
              <a:rPr lang="pl-PL" sz="2800" b="1" u="sng" dirty="0"/>
              <a:t>biernika</a:t>
            </a:r>
            <a:r>
              <a:rPr lang="pl-PL" sz="2800" u="sng" dirty="0"/>
              <a:t> (najczęściej)</a:t>
            </a:r>
          </a:p>
          <a:p>
            <a:pPr marL="0" indent="0">
              <a:buNone/>
            </a:pPr>
            <a:r>
              <a:rPr lang="pl-PL" sz="2800" dirty="0"/>
              <a:t>lub rzadziej:</a:t>
            </a:r>
          </a:p>
          <a:p>
            <a:r>
              <a:rPr lang="pl-PL" sz="2800" b="1" dirty="0"/>
              <a:t>narzędnika</a:t>
            </a:r>
          </a:p>
          <a:p>
            <a:r>
              <a:rPr lang="pl-PL" sz="2800" b="1" dirty="0"/>
              <a:t>celownika</a:t>
            </a:r>
            <a:r>
              <a:rPr lang="pl-PL" sz="2800" dirty="0"/>
              <a:t> </a:t>
            </a:r>
          </a:p>
          <a:p>
            <a:r>
              <a:rPr lang="pl-PL" sz="2800" b="1" dirty="0"/>
              <a:t>miejscownika</a:t>
            </a:r>
            <a:endParaRPr lang="pl-PL" sz="2800" dirty="0"/>
          </a:p>
          <a:p>
            <a:pPr marL="0" indent="0">
              <a:buNone/>
            </a:pPr>
            <a:endParaRPr lang="pl-PL" sz="28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603E45FF-46E7-4055-B7B6-6AD6D7F10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4157" y="5704700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944DA6D4-0A66-4B73-B5F4-D49EB1C9EB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035" y="5649832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714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44B0D5E-91D8-4EF1-9B68-FE1FCDFA6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Grypy semantyczne  wymagające dopełniacza, a nie biernika, jak w języku ukraińskim: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0078369-5C24-424E-964F-73629EBBE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332641" cy="4557655"/>
          </a:xfrm>
        </p:spPr>
        <p:txBody>
          <a:bodyPr>
            <a:normAutofit/>
          </a:bodyPr>
          <a:lstStyle/>
          <a:p>
            <a:r>
              <a:rPr lang="pl-PL" sz="2400" u="sng" dirty="0"/>
              <a:t>czasowniki o ogólnym znaczeniu ujemnym, negującym</a:t>
            </a:r>
            <a:r>
              <a:rPr lang="pl-PL" sz="2400" dirty="0"/>
              <a:t>: </a:t>
            </a:r>
            <a:r>
              <a:rPr lang="pl-PL" sz="2400" i="1" dirty="0"/>
              <a:t>zabronić (wstępu)</a:t>
            </a:r>
            <a:r>
              <a:rPr lang="pl-PL" sz="2400" dirty="0"/>
              <a:t> ‘nie pozwolić wejść’, </a:t>
            </a:r>
            <a:r>
              <a:rPr lang="pl-PL" sz="2400" i="1" dirty="0"/>
              <a:t>zakazać (wyjazdu)</a:t>
            </a:r>
            <a:r>
              <a:rPr lang="pl-PL" sz="2400" dirty="0"/>
              <a:t>, ‘nie pozwolić wyjechać’, </a:t>
            </a:r>
            <a:r>
              <a:rPr lang="pl-PL" sz="2400" i="1" dirty="0"/>
              <a:t>zapomnieć (ołówka) </a:t>
            </a:r>
            <a:r>
              <a:rPr lang="pl-PL" sz="2400" dirty="0"/>
              <a:t>– ‘nie wziąć ołówka’, </a:t>
            </a:r>
            <a:r>
              <a:rPr lang="pl-PL" sz="2400" i="1" dirty="0"/>
              <a:t>odmówić (pomocy)</a:t>
            </a:r>
            <a:r>
              <a:rPr lang="pl-PL" sz="2400" dirty="0"/>
              <a:t> – ‘nie udzielić pomocy’, </a:t>
            </a:r>
            <a:r>
              <a:rPr lang="pl-PL" sz="2400" i="1" dirty="0"/>
              <a:t>zaniechać (obowiązków) </a:t>
            </a:r>
            <a:r>
              <a:rPr lang="pl-PL" sz="2400" dirty="0"/>
              <a:t>– ‘nie wykonywać obowiązków’, </a:t>
            </a:r>
            <a:r>
              <a:rPr lang="pl-PL" sz="2400" i="1" dirty="0"/>
              <a:t>zaprzestać (działań)</a:t>
            </a:r>
            <a:r>
              <a:rPr lang="pl-PL" sz="2400" dirty="0"/>
              <a:t> – ‘nie wykonywać działań’, </a:t>
            </a:r>
            <a:r>
              <a:rPr lang="pl-PL" sz="2400" i="1" dirty="0"/>
              <a:t>nienawidzić (ciotki) </a:t>
            </a:r>
            <a:r>
              <a:rPr lang="pl-PL" sz="2400" dirty="0"/>
              <a:t>– ‘bardzo nie lubić ciotki’.</a:t>
            </a:r>
          </a:p>
          <a:p>
            <a:r>
              <a:rPr lang="pl-PL" sz="2400" u="sng" dirty="0"/>
              <a:t>czasowniki o znaczeniu ogólnym ‘otaczać opieką</a:t>
            </a:r>
            <a:r>
              <a:rPr lang="pl-PL" sz="2400" dirty="0"/>
              <a:t>’: </a:t>
            </a:r>
            <a:r>
              <a:rPr lang="pl-PL" sz="2400" i="1" dirty="0"/>
              <a:t>bronić (ojczyzny), strzec (samochodu), pilnować (porządku), doglądać (ciotki).</a:t>
            </a:r>
            <a:endParaRPr lang="pl-PL" sz="2400" dirty="0"/>
          </a:p>
          <a:p>
            <a:r>
              <a:rPr lang="pl-PL" sz="2400" u="sng" dirty="0"/>
              <a:t>czasowniki o znaczeniu odnoszącym się do części lub określonej liczby czegoś</a:t>
            </a:r>
            <a:r>
              <a:rPr lang="pl-PL" sz="2400" dirty="0"/>
              <a:t>: </a:t>
            </a:r>
            <a:r>
              <a:rPr lang="pl-PL" sz="2400" i="1" dirty="0"/>
              <a:t>udzielić (wyjaśnień), przysparzać (kłopotów), przyczynić (zmartwień), skosztować (tortu), spróbować (zupy).</a:t>
            </a:r>
          </a:p>
          <a:p>
            <a:endParaRPr lang="pl-PL" sz="20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5E9B3213-BFC9-4567-BF3B-8BFE08358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8046" y="5845976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E4597F00-3EEB-4886-A7C3-D9BC3768CF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229" y="5791108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81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C934582-4E92-4A7F-B152-11421511E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reguła regularna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CE2E2B3-AE83-429F-AF9C-A305C1C4B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64311"/>
            <a:ext cx="11029616" cy="46163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2800" dirty="0"/>
              <a:t>Nie dotyczy pojedynczych leksemów i ich znaczeń, ale związana jest z budową gramatyczną zdania:</a:t>
            </a:r>
          </a:p>
          <a:p>
            <a:pPr marL="0" indent="0">
              <a:buNone/>
            </a:pPr>
            <a:r>
              <a:rPr lang="pl-PL" sz="2800" dirty="0"/>
              <a:t>W polszczyźnie wszystkie czasowniki w strukturach zaprzeczonych (zanegowanych) wymagają dopełniacza.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dirty="0"/>
              <a:t>Struktura biernikowa twierdząca przekształca się przy negacji w strukturę dopełniaczową: </a:t>
            </a:r>
          </a:p>
          <a:p>
            <a:pPr marL="0" indent="0">
              <a:buNone/>
            </a:pPr>
            <a:r>
              <a:rPr lang="pl-PL" sz="2800" i="1" dirty="0"/>
              <a:t>Lubić </a:t>
            </a:r>
            <a:r>
              <a:rPr lang="pl-PL" sz="2800" i="1" u="sng" dirty="0"/>
              <a:t>miód</a:t>
            </a:r>
            <a:r>
              <a:rPr lang="pl-PL" sz="2800" i="1" dirty="0"/>
              <a:t>. – </a:t>
            </a:r>
            <a:r>
              <a:rPr lang="pl-PL" sz="2800" i="1" u="sng" dirty="0"/>
              <a:t>Nie</a:t>
            </a:r>
            <a:r>
              <a:rPr lang="pl-PL" sz="2800" i="1" dirty="0"/>
              <a:t> lubić </a:t>
            </a:r>
            <a:r>
              <a:rPr lang="pl-PL" sz="2800" i="1" u="sng" dirty="0"/>
              <a:t>miodu</a:t>
            </a:r>
            <a:r>
              <a:rPr lang="pl-PL" sz="2800" dirty="0"/>
              <a:t>.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dirty="0"/>
              <a:t>W języku ukraińskim w kontekstach zaprzeczonych możliwy jest i dopełniacz, i biernik, ale w języku potocznym częstszy bywa biernik. </a:t>
            </a:r>
          </a:p>
          <a:p>
            <a:pPr marL="0" indent="0">
              <a:buNone/>
            </a:pPr>
            <a:endParaRPr lang="pl-PL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A458E99-4749-43F1-9AFF-786F5A937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6119" y="5791108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95CFBF8E-0B60-400E-BEEC-01FAA231A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0302" y="5791108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582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2247DB4-46AA-44B6-989F-A68B448D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6DB93AA-8251-4EB5-B793-7D1937147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Reguła o dopełniaczu po negacji obejmuje także polskie struktury z orzeczeniem złożonym, np.: </a:t>
            </a:r>
            <a:r>
              <a:rPr lang="pl-PL" sz="2400" i="1" dirty="0"/>
              <a:t>móc / chcieć / umieć / próbować coś robić</a:t>
            </a:r>
            <a:r>
              <a:rPr lang="pl-PL" sz="2400" dirty="0"/>
              <a:t>: </a:t>
            </a:r>
          </a:p>
          <a:p>
            <a:pPr marL="0" indent="0">
              <a:buNone/>
            </a:pPr>
            <a:r>
              <a:rPr lang="pl-PL" sz="2400" i="1" u="sng" dirty="0"/>
              <a:t>Mogę przeczytać </a:t>
            </a:r>
            <a:r>
              <a:rPr lang="pl-PL" sz="2400" i="1" dirty="0"/>
              <a:t>obie książki do poniedziałku. – </a:t>
            </a:r>
            <a:r>
              <a:rPr lang="pl-PL" sz="2400" i="1" u="sng" dirty="0"/>
              <a:t>Nie mogę przeczytać </a:t>
            </a:r>
            <a:r>
              <a:rPr lang="pl-PL" sz="2400" i="1" dirty="0"/>
              <a:t>obu książek do poniedziałku</a:t>
            </a:r>
            <a:r>
              <a:rPr lang="pl-PL" sz="2400" dirty="0"/>
              <a:t>. </a:t>
            </a:r>
          </a:p>
          <a:p>
            <a:pPr marL="0" indent="0">
              <a:buNone/>
            </a:pPr>
            <a:r>
              <a:rPr lang="pl-PL" sz="2400" dirty="0"/>
              <a:t>O tej regule należy pamiętać również wówczas, gdy czasownik znajduje się w postpozycji względem zależnego rzeczownika: </a:t>
            </a:r>
          </a:p>
          <a:p>
            <a:pPr marL="0" indent="0">
              <a:buNone/>
            </a:pPr>
            <a:r>
              <a:rPr lang="pl-PL" sz="2400" i="1" u="sng" dirty="0"/>
              <a:t>Obu książek nie zdążę </a:t>
            </a:r>
            <a:r>
              <a:rPr lang="pl-PL" sz="2400" i="1" dirty="0"/>
              <a:t>przeczytać do poniedziałku</a:t>
            </a:r>
            <a:r>
              <a:rPr lang="pl-PL" sz="2400" dirty="0"/>
              <a:t>.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3FE62A33-1C1C-4C55-9392-0DE2CFFDD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0587" y="5796176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301FB166-0F73-4C98-9D1A-6A0AC05DC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3830" y="5678684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586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EE332D2-BF08-4971-BC20-68E70A2EE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Dopełniacz po negacji: ćwiczenia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232CC85-B288-44EF-8818-1B6FAC8F8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37678"/>
            <a:ext cx="11029616" cy="5020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/>
              <a:t>Proszę przekształcić zdania bez negacji w zdania z negacją i podkreślić zanegowane rzeczowniki (z przymiotnikami).</a:t>
            </a:r>
          </a:p>
          <a:p>
            <a:pPr marL="0" indent="0">
              <a:buNone/>
            </a:pPr>
            <a:r>
              <a:rPr lang="pl-PL" sz="2000" i="1" dirty="0"/>
              <a:t>Przykład:</a:t>
            </a:r>
            <a:r>
              <a:rPr lang="pl-PL" sz="2000" dirty="0"/>
              <a:t> </a:t>
            </a:r>
            <a:r>
              <a:rPr lang="pl-PL" sz="2000" i="1" dirty="0"/>
              <a:t>Lubisz odpoczynek? – Nie, nie lubię </a:t>
            </a:r>
            <a:r>
              <a:rPr lang="pl-PL" sz="2000" i="1" u="sng" dirty="0"/>
              <a:t>odpoczynku</a:t>
            </a:r>
            <a:r>
              <a:rPr lang="pl-PL" sz="2000" dirty="0"/>
              <a:t>.</a:t>
            </a:r>
          </a:p>
          <a:p>
            <a:endParaRPr lang="pl-PL" sz="2000" dirty="0"/>
          </a:p>
          <a:p>
            <a:r>
              <a:rPr lang="pl-PL" sz="2000" dirty="0"/>
              <a:t>Rozpoczynasz naukę? – Nie, nie …</a:t>
            </a:r>
          </a:p>
          <a:p>
            <a:r>
              <a:rPr lang="pl-PL" sz="2000" dirty="0"/>
              <a:t>Trenujesz pamięć i koncentrację? – Nie, nie …</a:t>
            </a:r>
          </a:p>
          <a:p>
            <a:r>
              <a:rPr lang="pl-PL" sz="2000" dirty="0"/>
              <a:t>Chowasz do szuflady wszystkie „rozpraszacze” uwagi: telefon, smartwatch. – Nie, nie …</a:t>
            </a:r>
          </a:p>
          <a:p>
            <a:r>
              <a:rPr lang="pl-PL" sz="2000" dirty="0"/>
              <a:t>Notujesz najważniejsze informacje? – Nie, nie …</a:t>
            </a:r>
          </a:p>
          <a:p>
            <a:r>
              <a:rPr lang="pl-PL" sz="2000" dirty="0"/>
              <a:t>Wieszasz kartki z napisami na ścianie, lodówce, w  innych miejscach? – Nie, nie …</a:t>
            </a:r>
          </a:p>
          <a:p>
            <a:r>
              <a:rPr lang="pl-PL" sz="2000" dirty="0"/>
              <a:t>Czujesz satysfakcje, kiedy się uczysz? – Nie, nie …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962A1C41-4C63-4B49-83E9-FAE09018A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9729" y="5786052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47230167-D854-4DB0-B516-2E99DE893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3831" y="5731184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336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E61FC1-8CE9-4EC9-B509-3B00A1FF5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1C35C26-F900-4304-B4DC-2CA7E49C9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207129"/>
            <a:ext cx="11029615" cy="3678303"/>
          </a:xfrm>
        </p:spPr>
        <p:txBody>
          <a:bodyPr>
            <a:normAutofit/>
          </a:bodyPr>
          <a:lstStyle/>
          <a:p>
            <a:r>
              <a:rPr lang="pl-PL" sz="2400" dirty="0"/>
              <a:t>Nabierasz wprawy, rozwiązując testy? – Nie, nie …</a:t>
            </a:r>
          </a:p>
          <a:p>
            <a:r>
              <a:rPr lang="pl-PL" sz="2400" dirty="0"/>
              <a:t>Szukasz sposobów na poprawę sytuacji? – Nie, nie …</a:t>
            </a:r>
          </a:p>
          <a:p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Proszę wyjaśnić, dlaczego w dwu ostatnich przykładach z poprzedniego ćwiczenia forma zanegowana pokrywa się z formą niezanegowaną:</a:t>
            </a:r>
          </a:p>
          <a:p>
            <a:pPr marL="0" indent="0">
              <a:buNone/>
            </a:pPr>
            <a:r>
              <a:rPr lang="pl-PL" sz="2400" b="1" i="1" dirty="0"/>
              <a:t>nie nabieram </a:t>
            </a:r>
            <a:r>
              <a:rPr lang="pl-PL" sz="2400" b="1" i="1" u="sng" dirty="0"/>
              <a:t>wprawy</a:t>
            </a:r>
            <a:r>
              <a:rPr lang="pl-PL" sz="2400" b="1" i="1" dirty="0"/>
              <a:t> – nabieram </a:t>
            </a:r>
            <a:r>
              <a:rPr lang="pl-PL" sz="2400" b="1" i="1" u="sng" dirty="0"/>
              <a:t>wprawy</a:t>
            </a:r>
          </a:p>
          <a:p>
            <a:pPr marL="0" indent="0">
              <a:buNone/>
            </a:pPr>
            <a:r>
              <a:rPr lang="pl-PL" sz="2400" b="1" i="1" dirty="0"/>
              <a:t>nie szukam </a:t>
            </a:r>
            <a:r>
              <a:rPr lang="pl-PL" sz="2400" b="1" i="1" u="sng" dirty="0"/>
              <a:t>sposobów</a:t>
            </a:r>
            <a:r>
              <a:rPr lang="pl-PL" sz="2400" b="1" i="1" dirty="0"/>
              <a:t> – szukam </a:t>
            </a:r>
            <a:r>
              <a:rPr lang="pl-PL" sz="2400" b="1" i="1" u="sng" dirty="0"/>
              <a:t>sposobów</a:t>
            </a:r>
            <a:endParaRPr lang="pl-PL" sz="2400" b="1" u="sng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FB46BF74-60B9-450C-9087-9008945BB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3863" y="5830659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6DC6AEE2-9E82-4A66-A6A5-CCD242151B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8046" y="5791108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123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B37B5AA-C924-4A2B-82AF-0C570CA09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588A02C-A4A0-4AF1-BB0D-B14EE571D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64312"/>
            <a:ext cx="11029615" cy="4722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/>
              <a:t>Proszę przekształcić pary zdań z negacją w pary zdań bez negacji, zwracając uwagę na rekcję czasowników w zdaniach bez negacji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r>
              <a:rPr lang="pl-PL" sz="2400" dirty="0"/>
              <a:t>Przykład: </a:t>
            </a:r>
            <a:r>
              <a:rPr lang="pl-PL" sz="2400" i="1" u="sng" dirty="0"/>
              <a:t>Nie szukam znaczeń </a:t>
            </a:r>
            <a:r>
              <a:rPr lang="pl-PL" sz="2400" i="1" dirty="0"/>
              <a:t>nowych wyrazów w słownikach. – </a:t>
            </a:r>
            <a:r>
              <a:rPr lang="pl-PL" sz="2400" i="1" u="sng" dirty="0"/>
              <a:t>Szukam znaczeń </a:t>
            </a:r>
            <a:r>
              <a:rPr lang="pl-PL" sz="2400" i="1" dirty="0"/>
              <a:t>nowych wyrazów w słownikach. </a:t>
            </a:r>
            <a:r>
              <a:rPr lang="pl-PL" sz="2400" i="1" u="sng" dirty="0"/>
              <a:t>Nie wyszukuję nowych wyrazów </a:t>
            </a:r>
            <a:r>
              <a:rPr lang="pl-PL" sz="2400" i="1" dirty="0"/>
              <a:t>w tekstach. – </a:t>
            </a:r>
            <a:r>
              <a:rPr lang="pl-PL" sz="2400" i="1" u="sng" dirty="0"/>
              <a:t>Wyszukuję nowe wyrazy </a:t>
            </a:r>
            <a:r>
              <a:rPr lang="pl-PL" sz="2400" i="1" dirty="0"/>
              <a:t>w tekstach.</a:t>
            </a:r>
          </a:p>
          <a:p>
            <a:r>
              <a:rPr lang="pl-PL" sz="2400" dirty="0"/>
              <a:t>Nie szukam łatwych rozwiązań. Nie znalazłam łatwego rozwiązania.</a:t>
            </a:r>
          </a:p>
          <a:p>
            <a:r>
              <a:rPr lang="pl-PL" sz="2400" dirty="0"/>
              <a:t>Nie obserwowałam bawiącego się w piaskownicy dziecka.  Nie pilnowałam bawiącego się w piaskownicy dziecka.</a:t>
            </a:r>
          </a:p>
          <a:p>
            <a:r>
              <a:rPr lang="pl-PL" sz="2400" dirty="0"/>
              <a:t>Nie zapomniałem twojego numeru telefonu. Nie pamiętam twojego numeru telefonu.</a:t>
            </a:r>
          </a:p>
          <a:p>
            <a:r>
              <a:rPr lang="pl-PL" sz="2400" dirty="0"/>
              <a:t>Nie stosuję kremu do rąk. Nie używam kremu do rąk.</a:t>
            </a:r>
          </a:p>
          <a:p>
            <a:pPr marL="0" indent="0">
              <a:buNone/>
            </a:pPr>
            <a:endParaRPr lang="pl-PL" sz="20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457A8E21-13A6-472A-B925-5F5204FA3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0790" y="5786052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5AD73E21-C53F-4D28-B2BF-5BBD5FE16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2425" y="5786052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373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FEEB764-CC56-4554-BEC8-73BA08366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0988FE9-9C51-4CF8-BB15-1C2C702B5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3" y="2180496"/>
            <a:ext cx="10936104" cy="4229182"/>
          </a:xfrm>
        </p:spPr>
        <p:txBody>
          <a:bodyPr/>
          <a:lstStyle/>
          <a:p>
            <a:r>
              <a:rPr lang="pl-PL" sz="2400" dirty="0"/>
              <a:t>Nie słucham tego, co mówisz. Nie usłyszałam tego, co powiedziałeś.</a:t>
            </a:r>
          </a:p>
          <a:p>
            <a:r>
              <a:rPr lang="pl-PL" sz="2400" dirty="0"/>
              <a:t>Nie odmówiłaś modlitwy? Nie odmówisz mi pomocy?</a:t>
            </a:r>
          </a:p>
          <a:p>
            <a:r>
              <a:rPr lang="pl-PL" sz="2400" dirty="0"/>
              <a:t>Nie korzystam z takich okazji. Nie wykorzystuję takich okazji.</a:t>
            </a:r>
          </a:p>
          <a:p>
            <a:r>
              <a:rPr lang="pl-PL" sz="2400" dirty="0"/>
              <a:t>Nie bronicie praw zwierząt? Nie potraficie obronić zieleni w waszym mieście?</a:t>
            </a:r>
          </a:p>
          <a:p>
            <a:r>
              <a:rPr lang="pl-PL" sz="2400" dirty="0"/>
              <a:t>Nie zażywam tych pigułek. Nie używam tego leku.</a:t>
            </a:r>
          </a:p>
          <a:p>
            <a:r>
              <a:rPr lang="pl-PL" sz="2400" dirty="0"/>
              <a:t>Nie przestrzegaliśmy zasad. Nie ostrzegaliśmy dziewczyn.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CAACDDEE-0259-437F-988D-EAE2B6B18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3863" y="5800955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AE445CF1-94AE-4FB8-A898-1A49FDA227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8046" y="5746087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561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889EC26-D884-4AE5-9D2E-2E82CF6C8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 dirty="0"/>
              <a:t>odpowiedniki o odmiennej rekcji </a:t>
            </a:r>
            <a:br>
              <a:rPr lang="pl-PL" dirty="0"/>
            </a:br>
            <a:r>
              <a:rPr lang="pl-PL" dirty="0"/>
              <a:t>w języku polskim i ukraińskim: dopełniacz i biernik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67DD436A-52A3-4A68-BB36-2A2B6001C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3830" y="5810629"/>
            <a:ext cx="1133954" cy="106689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6E49427-8FB5-4728-BCEB-71A45221E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Polskiemu dopełniaczowi odpowiada ukraiński</a:t>
            </a:r>
          </a:p>
          <a:p>
            <a:pPr marL="0" indent="0">
              <a:buNone/>
            </a:pPr>
            <a:r>
              <a:rPr lang="pl-PL" sz="2400" dirty="0"/>
              <a:t>BIERNIK:</a:t>
            </a:r>
          </a:p>
          <a:p>
            <a:r>
              <a:rPr lang="pl-PL" sz="2400" dirty="0"/>
              <a:t>bez przyimka</a:t>
            </a:r>
          </a:p>
          <a:p>
            <a:r>
              <a:rPr lang="pl-PL" sz="2400" dirty="0"/>
              <a:t>z przyimkiem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7DBEC893-90F3-4FD6-A35E-35D6299A4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5077" y="5810629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168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D1A160F-79B2-4737-9111-E72661022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BIERNIK BEZ PRZYIMKA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FC21564-6F37-46C9-AC9E-1F1D99109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336" y="2180496"/>
            <a:ext cx="10909471" cy="4584288"/>
          </a:xfrm>
        </p:spPr>
        <p:txBody>
          <a:bodyPr/>
          <a:lstStyle/>
          <a:p>
            <a:r>
              <a:rPr lang="pl-PL" sz="2400" i="1" dirty="0"/>
              <a:t>uczyć się czego (matematyki) – </a:t>
            </a:r>
            <a:r>
              <a:rPr lang="uk-UA" sz="2400" i="1" dirty="0"/>
              <a:t>вчити / вивчати що (математику),</a:t>
            </a:r>
          </a:p>
          <a:p>
            <a:r>
              <a:rPr lang="pl-PL" sz="2400" i="1" dirty="0"/>
              <a:t>słuchać czego (piosenek), kogo (mamy) – </a:t>
            </a:r>
            <a:r>
              <a:rPr lang="uk-UA" sz="2400" i="1" dirty="0"/>
              <a:t>слухати що (пісні), кого (маму),</a:t>
            </a:r>
          </a:p>
          <a:p>
            <a:r>
              <a:rPr lang="pl-PL" sz="2400" i="1" dirty="0"/>
              <a:t>wypatrywać kogo (znajomej), czego (momentu) – </a:t>
            </a:r>
            <a:r>
              <a:rPr lang="uk-UA" sz="2400" i="1" dirty="0"/>
              <a:t>виглядати кого (знайому), чекати на що (на </a:t>
            </a:r>
            <a:r>
              <a:rPr lang="pl-PL" sz="2400" i="1" dirty="0"/>
              <a:t>[</a:t>
            </a:r>
            <a:r>
              <a:rPr lang="uk-UA" sz="2400" i="1" dirty="0"/>
              <a:t>відповідний</a:t>
            </a:r>
            <a:r>
              <a:rPr lang="pl-PL" sz="2400" i="1" dirty="0"/>
              <a:t>]</a:t>
            </a:r>
            <a:r>
              <a:rPr lang="uk-UA" sz="2400" i="1" dirty="0"/>
              <a:t> момент), </a:t>
            </a:r>
          </a:p>
          <a:p>
            <a:r>
              <a:rPr lang="pl-PL" sz="2400" i="1" dirty="0"/>
              <a:t>szukać czego (drogi), kogo (zaginionych) – </a:t>
            </a:r>
            <a:r>
              <a:rPr lang="uk-UA" sz="2400" i="1" dirty="0"/>
              <a:t>шукати що (дорогу), кого (зниклих), </a:t>
            </a:r>
          </a:p>
          <a:p>
            <a:r>
              <a:rPr lang="pl-PL" sz="2400" i="1" dirty="0"/>
              <a:t>używać czego (alkoholu) – </a:t>
            </a:r>
            <a:r>
              <a:rPr lang="uk-UA" sz="2400" i="1" dirty="0"/>
              <a:t>вживати що (алкоголь),</a:t>
            </a:r>
          </a:p>
          <a:p>
            <a:r>
              <a:rPr lang="pl-PL" sz="2400" i="1" dirty="0"/>
              <a:t>bronić czego (Ukrainy), kogo (kobiety) – </a:t>
            </a:r>
            <a:r>
              <a:rPr lang="uk-UA" sz="2400" i="1" dirty="0"/>
              <a:t>захищати що (Україну), кого (жінку), </a:t>
            </a:r>
            <a:endParaRPr lang="pl-PL" sz="2400" i="1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5926424A-8615-4752-898F-C0C541609E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8046" y="5791108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C4D0472D-DAF6-464F-8C1E-23404C044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0790" y="5845976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69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69598B1-0117-4455-9BCA-FD0535FE2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badawczo-dydaktyczny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9220C088-0B28-4FEF-99C9-90A811ACE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604" y="5648944"/>
            <a:ext cx="2662659" cy="1013800"/>
          </a:xfrm>
          <a:prstGeom prst="rect">
            <a:avLst/>
          </a:prstGeom>
        </p:spPr>
      </p:pic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xmlns="" id="{7FD08B24-E34C-4C71-ABA9-CE35F6F6AB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955046" y="5622071"/>
            <a:ext cx="1135158" cy="1067546"/>
          </a:xfrm>
          <a:prstGeom prst="rect">
            <a:avLst/>
          </a:prstGeom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xmlns="" id="{EDBF805D-1295-4CF6-8494-764726C73885}"/>
              </a:ext>
            </a:extLst>
          </p:cNvPr>
          <p:cNvSpPr/>
          <p:nvPr/>
        </p:nvSpPr>
        <p:spPr>
          <a:xfrm>
            <a:off x="1198485" y="2148396"/>
            <a:ext cx="7945515" cy="3795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rgbClr val="B01513"/>
              </a:buClr>
              <a:buSzPct val="80000"/>
            </a:pPr>
            <a:r>
              <a:rPr lang="pl-PL" sz="2800" dirty="0">
                <a:solidFill>
                  <a:srgbClr val="B01513"/>
                </a:solidFill>
                <a:latin typeface="Century Gothic" panose="020B0502020202020204"/>
              </a:rPr>
              <a:t>„Wzajemny transfer „językoznawstwo – glottodydaktyka”: współczesne problemy normatywne składni w języku ogólnopolskim i w polszczyźnie użytkowników z pierwszym językiem ukraińskim”, </a:t>
            </a:r>
          </a:p>
          <a:p>
            <a:pPr lvl="0">
              <a:spcBef>
                <a:spcPts val="1000"/>
              </a:spcBef>
              <a:buClr>
                <a:srgbClr val="B01513"/>
              </a:buClr>
              <a:buSzPct val="80000"/>
            </a:pPr>
            <a:r>
              <a:rPr lang="pl-PL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finansowany przez Narodową Agencję  Wymiany Akademickiej w ramach </a:t>
            </a:r>
          </a:p>
          <a:p>
            <a:pPr lvl="0">
              <a:spcBef>
                <a:spcPts val="1000"/>
              </a:spcBef>
              <a:buClr>
                <a:srgbClr val="B01513"/>
              </a:buClr>
              <a:buSzPct val="80000"/>
            </a:pPr>
            <a:r>
              <a:rPr lang="pl-PL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Programu POLONISTA</a:t>
            </a:r>
          </a:p>
        </p:txBody>
      </p:sp>
    </p:spTree>
    <p:extLst>
      <p:ext uri="{BB962C8B-B14F-4D97-AF65-F5344CB8AC3E}">
        <p14:creationId xmlns:p14="http://schemas.microsoft.com/office/powerpoint/2010/main" val="3029830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D9A468B-228F-4510-B50C-7BDF97710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999A6FE-C2BE-4B7C-BC58-8E32664BF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724" y="2180496"/>
            <a:ext cx="10865083" cy="4273570"/>
          </a:xfrm>
        </p:spPr>
        <p:txBody>
          <a:bodyPr/>
          <a:lstStyle/>
          <a:p>
            <a:r>
              <a:rPr lang="pl-PL" sz="2400" i="1" dirty="0"/>
              <a:t>zabraniać, zakazywać, bronić czego (wyjazdu [za granicę]) – </a:t>
            </a:r>
            <a:r>
              <a:rPr lang="uk-UA" sz="2400" i="1" dirty="0"/>
              <a:t>забороняти що (виїзд [за кордон]),</a:t>
            </a:r>
          </a:p>
          <a:p>
            <a:r>
              <a:rPr lang="pl-PL" sz="2400" i="1" dirty="0"/>
              <a:t>zaprzestać czego (działalności) – </a:t>
            </a:r>
            <a:r>
              <a:rPr lang="uk-UA" sz="2400" i="1" dirty="0"/>
              <a:t>припинити що (діяльність), </a:t>
            </a:r>
          </a:p>
          <a:p>
            <a:r>
              <a:rPr lang="pl-PL" sz="2400" i="1" dirty="0"/>
              <a:t>udziel</a:t>
            </a:r>
            <a:r>
              <a:rPr lang="uk-UA" sz="2400" i="1" dirty="0"/>
              <a:t>а</a:t>
            </a:r>
            <a:r>
              <a:rPr lang="pl-PL" sz="2400" i="1" dirty="0"/>
              <a:t>ć czego (odpowiedzi) – </a:t>
            </a:r>
            <a:r>
              <a:rPr lang="uk-UA" sz="2400" i="1" dirty="0"/>
              <a:t>давати що (відповідь), </a:t>
            </a:r>
          </a:p>
          <a:p>
            <a:r>
              <a:rPr lang="pl-PL" sz="2400" i="1" dirty="0"/>
              <a:t>doświadczać, doznawać czego (lęku) – </a:t>
            </a:r>
            <a:r>
              <a:rPr lang="uk-UA" sz="2400" i="1" dirty="0"/>
              <a:t>відчувати що (страх),</a:t>
            </a:r>
          </a:p>
          <a:p>
            <a:r>
              <a:rPr lang="pl-PL" sz="2400" i="1" dirty="0"/>
              <a:t>dowiedzieć się czego ([nowych] faktów) – </a:t>
            </a:r>
            <a:r>
              <a:rPr lang="uk-UA" sz="2400" i="1" dirty="0"/>
              <a:t>дізнатися що ([нові] факти),</a:t>
            </a:r>
          </a:p>
          <a:p>
            <a:r>
              <a:rPr lang="pl-PL" sz="2400" i="1" dirty="0"/>
              <a:t>podejmować się czego (pracy) – </a:t>
            </a:r>
            <a:r>
              <a:rPr lang="uk-UA" sz="2400" i="1" dirty="0"/>
              <a:t>братися за що (за роботу), розпочинати що (роботу),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DD7ABB65-1AD4-4F58-A586-9D915328F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8046" y="5775572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655F0684-5D98-4347-AD4F-AE3CB7C97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3863" y="5775572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597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771A3BE-D583-4CB9-9751-8B9471FC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xmlns="" id="{EC7CBD0F-6C47-4328-A6D8-F557C6194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75700"/>
            <a:ext cx="11029615" cy="3678303"/>
          </a:xfrm>
        </p:spPr>
        <p:txBody>
          <a:bodyPr>
            <a:normAutofit lnSpcReduction="10000"/>
          </a:bodyPr>
          <a:lstStyle/>
          <a:p>
            <a:r>
              <a:rPr lang="pl-PL" sz="2400" i="1" dirty="0"/>
              <a:t>dorobić się czego (milionów) – </a:t>
            </a:r>
            <a:r>
              <a:rPr lang="uk-UA" sz="2400" i="1" dirty="0"/>
              <a:t>заробити що (мільйони), </a:t>
            </a:r>
            <a:r>
              <a:rPr lang="pl-PL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  </a:t>
            </a:r>
            <a:r>
              <a:rPr lang="uk-UA" sz="2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доробитися чого (мільйонів),</a:t>
            </a:r>
          </a:p>
          <a:p>
            <a:r>
              <a:rPr lang="pl-PL" sz="2400" i="1" dirty="0"/>
              <a:t>doglądać kogo (babci), czego (gospodarstwa, kwiatów) – </a:t>
            </a:r>
            <a:r>
              <a:rPr lang="uk-UA" sz="2400" i="1" dirty="0"/>
              <a:t>доглядати кого (бабусю), доглядати що (квіти), </a:t>
            </a:r>
            <a:r>
              <a:rPr lang="pl-PL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 </a:t>
            </a:r>
            <a:r>
              <a:rPr lang="uk-UA" sz="2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дбати про що  (про господарство, про квіти),</a:t>
            </a:r>
            <a:r>
              <a:rPr lang="uk-UA" sz="2400" i="1" dirty="0"/>
              <a:t> </a:t>
            </a:r>
          </a:p>
          <a:p>
            <a:r>
              <a:rPr lang="pl-PL" sz="2400" i="1" dirty="0"/>
              <a:t>strzec czego (bezpieczeństwa, tajemnicy) – </a:t>
            </a:r>
            <a:r>
              <a:rPr lang="uk-UA" sz="2400" i="1" dirty="0"/>
              <a:t>охороняти що (безпеку), берегти що (таємницю), </a:t>
            </a:r>
          </a:p>
          <a:p>
            <a:r>
              <a:rPr lang="pl-PL" sz="2400" i="1" dirty="0"/>
              <a:t>dokonywać czego (analizy) – </a:t>
            </a:r>
            <a:r>
              <a:rPr lang="uk-UA" sz="2400" i="1" dirty="0"/>
              <a:t>здійснювати, виконувати, робити що (аналіз),</a:t>
            </a:r>
          </a:p>
          <a:p>
            <a:r>
              <a:rPr lang="pl-PL" sz="2400" i="1" dirty="0"/>
              <a:t>dostarczać czego (pozytywnych emocji) – </a:t>
            </a:r>
            <a:r>
              <a:rPr lang="uk-UA" sz="2400" i="1" dirty="0"/>
              <a:t>давати що (позитивні емоції),</a:t>
            </a:r>
          </a:p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62632FB5-E7D9-43FE-AF3F-7AA53DB8F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8046" y="5791108"/>
            <a:ext cx="1133954" cy="1066892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B73533B0-E376-4E3F-BFA7-EC44A138B0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3863" y="5791108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508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5D28908-3B5B-43D6-BF19-28920170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86AD47B-3238-4D68-97A4-BB93B4532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2041864"/>
            <a:ext cx="11220191" cy="4296793"/>
          </a:xfrm>
        </p:spPr>
        <p:txBody>
          <a:bodyPr>
            <a:normAutofit fontScale="92500"/>
          </a:bodyPr>
          <a:lstStyle/>
          <a:p>
            <a:r>
              <a:rPr lang="pl-PL" sz="2400" i="1" dirty="0"/>
              <a:t>nienawidzić kogo ([tej] osoby), czego (mleka) – </a:t>
            </a:r>
            <a:r>
              <a:rPr lang="uk-UA" sz="2400" i="1" dirty="0"/>
              <a:t>ненавидіти кого ([цю] особу), що (молоко), </a:t>
            </a:r>
          </a:p>
          <a:p>
            <a:r>
              <a:rPr lang="pl-PL" sz="2400" i="1" dirty="0"/>
              <a:t>żałować kogo (koleżanki) – </a:t>
            </a:r>
            <a:r>
              <a:rPr lang="uk-UA" sz="2400" i="1" dirty="0"/>
              <a:t>шкодувати кого (подругу),</a:t>
            </a:r>
          </a:p>
          <a:p>
            <a:r>
              <a:rPr lang="pl-PL" sz="2400" i="1" dirty="0"/>
              <a:t>użyczać czego (samochodu) – </a:t>
            </a:r>
            <a:r>
              <a:rPr lang="uk-UA" sz="2400" i="1" dirty="0"/>
              <a:t>позичати (давати в позику, винаймати) що (автомобіль),</a:t>
            </a:r>
          </a:p>
          <a:p>
            <a:r>
              <a:rPr lang="pl-PL" sz="2400" i="1" dirty="0"/>
              <a:t>skosztować czego bigosu – c</a:t>
            </a:r>
            <a:r>
              <a:rPr lang="uk-UA" sz="2400" i="1" dirty="0"/>
              <a:t>пробувати</a:t>
            </a:r>
            <a:r>
              <a:rPr lang="pl-PL" sz="2400" i="1" dirty="0"/>
              <a:t>, </a:t>
            </a:r>
            <a:r>
              <a:rPr lang="uk-UA" sz="2400" i="1" dirty="0"/>
              <a:t>скуштувати що (біґос), </a:t>
            </a:r>
            <a:r>
              <a:rPr lang="pl-PL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</a:t>
            </a:r>
            <a:r>
              <a:rPr lang="pl-PL" sz="2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чого (біґосу),</a:t>
            </a:r>
          </a:p>
          <a:p>
            <a:r>
              <a:rPr lang="pl-PL" sz="2400" i="1" dirty="0"/>
              <a:t>posmakować czego (specjału) – c</a:t>
            </a:r>
            <a:r>
              <a:rPr lang="uk-UA" sz="2400" i="1" dirty="0"/>
              <a:t>пробувати</a:t>
            </a:r>
            <a:r>
              <a:rPr lang="pl-PL" sz="2400" i="1" dirty="0"/>
              <a:t>, </a:t>
            </a:r>
            <a:r>
              <a:rPr lang="uk-UA" sz="2400" i="1" dirty="0"/>
              <a:t>скуштувати що (делікатес), </a:t>
            </a:r>
            <a:r>
              <a:rPr lang="pl-PL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 </a:t>
            </a:r>
            <a:r>
              <a:rPr lang="uk-UA" sz="2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чого (делікатесу),</a:t>
            </a:r>
          </a:p>
          <a:p>
            <a:r>
              <a:rPr lang="pl-PL" sz="2400" i="1" dirty="0"/>
              <a:t>spróbować czego (piwa) – c</a:t>
            </a:r>
            <a:r>
              <a:rPr lang="uk-UA" sz="2400" i="1" dirty="0"/>
              <a:t>пробувати</a:t>
            </a:r>
            <a:r>
              <a:rPr lang="pl-PL" sz="2400" i="1" dirty="0"/>
              <a:t>, </a:t>
            </a:r>
            <a:r>
              <a:rPr lang="uk-UA" sz="2400" i="1" dirty="0"/>
              <a:t>скуштувати що (пиво), </a:t>
            </a:r>
            <a:r>
              <a:rPr lang="pl-PL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</a:t>
            </a:r>
            <a:r>
              <a:rPr lang="pl-PL" sz="2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чого (пива),</a:t>
            </a:r>
          </a:p>
          <a:p>
            <a:r>
              <a:rPr lang="pl-PL" sz="2400" i="1" dirty="0"/>
              <a:t>wywiązywać się z czego (zobowiązań) – </a:t>
            </a:r>
            <a:r>
              <a:rPr lang="uk-UA" sz="2400" i="1" dirty="0"/>
              <a:t>виконувати що (зобов’язання).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2F976140-4F85-4A60-A759-1D2D971ADE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698" y="5718653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0D1C5DC7-E3FB-436B-9241-1E9EB70FC7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1710" y="5773521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904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D15541F-C42C-4E38-9CAE-DE47FDDEA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Biernik z przyimkiem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37DE88A-D25A-4E06-93F4-B090908CA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95" y="1864311"/>
            <a:ext cx="11211313" cy="47135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sz="2400" b="1" u="sng" dirty="0"/>
          </a:p>
          <a:p>
            <a:pPr marL="0" indent="0">
              <a:buNone/>
            </a:pPr>
            <a:r>
              <a:rPr lang="uk-UA" sz="2400" b="1" u="sng" dirty="0"/>
              <a:t>Про:</a:t>
            </a:r>
          </a:p>
          <a:p>
            <a:r>
              <a:rPr lang="pl-PL" sz="2400" i="1" dirty="0"/>
              <a:t>domyślać się czego (kłamstwa) – </a:t>
            </a:r>
            <a:r>
              <a:rPr lang="uk-UA" sz="2400" i="1" dirty="0"/>
              <a:t>здогадатися про що (про обман),</a:t>
            </a:r>
          </a:p>
          <a:p>
            <a:r>
              <a:rPr lang="pl-PL" sz="2400" i="1" dirty="0"/>
              <a:t>żałować czego (swojej decyzji) – </a:t>
            </a:r>
            <a:r>
              <a:rPr lang="uk-UA" sz="2400" i="1" dirty="0"/>
              <a:t>шкодувати про що (про своє рішення),</a:t>
            </a:r>
            <a:endParaRPr lang="pl-PL" sz="2400" i="1" dirty="0"/>
          </a:p>
          <a:p>
            <a:r>
              <a:rPr lang="pl-PL" sz="2400" i="1" dirty="0"/>
              <a:t>doglądać czego (gospodarstwa, kwiatów) – </a:t>
            </a:r>
            <a:r>
              <a:rPr lang="uk-UA" sz="2400" i="1" dirty="0"/>
              <a:t>дбати про що  (про господарство, про квіти)</a:t>
            </a:r>
            <a:r>
              <a:rPr lang="pl-PL" sz="2400" i="1" dirty="0"/>
              <a:t>.</a:t>
            </a:r>
            <a:endParaRPr lang="uk-UA" sz="2400" i="1" dirty="0"/>
          </a:p>
          <a:p>
            <a:pPr marL="0" indent="0">
              <a:buNone/>
            </a:pPr>
            <a:r>
              <a:rPr lang="uk-UA" sz="2400" b="1" u="sng" dirty="0"/>
              <a:t>За:</a:t>
            </a:r>
          </a:p>
          <a:p>
            <a:r>
              <a:rPr lang="pl-PL" sz="2400" i="1" dirty="0"/>
              <a:t>trzymać się czego (uchwytów) – </a:t>
            </a:r>
            <a:r>
              <a:rPr lang="uk-UA" sz="2400" i="1" dirty="0"/>
              <a:t>триматися за що (за ручки),</a:t>
            </a:r>
          </a:p>
          <a:p>
            <a:r>
              <a:rPr lang="pl-PL" sz="2400" i="1" dirty="0"/>
              <a:t>chwytać się czego (liny) – </a:t>
            </a:r>
            <a:r>
              <a:rPr lang="uk-UA" sz="2400" i="1" dirty="0"/>
              <a:t>хапатися за що (за мотузку),</a:t>
            </a:r>
          </a:p>
          <a:p>
            <a:r>
              <a:rPr lang="pl-PL" sz="2400" i="1" dirty="0"/>
              <a:t>dumny z kogo, duma z kogo (z wychowanka) – </a:t>
            </a:r>
            <a:r>
              <a:rPr lang="uk-UA" sz="2400" i="1" dirty="0"/>
              <a:t>гордий, гордість за кого (за вихованця).</a:t>
            </a:r>
            <a:endParaRPr lang="pl-PL" sz="2400" i="1" dirty="0"/>
          </a:p>
          <a:p>
            <a:endParaRPr lang="uk-UA" dirty="0"/>
          </a:p>
          <a:p>
            <a:endParaRPr lang="uk-UA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9C2CD811-1660-482E-809F-33247D675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6378" y="5894321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6EBCA121-D8A5-4236-B9A9-358EB18726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33" y="5894321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597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486EE59-94EE-46AD-8AAC-F13B01C51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FF0FF95-1053-4A49-BD4B-1FAF1187F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400" b="1" u="sng" dirty="0"/>
              <a:t>На</a:t>
            </a:r>
            <a:r>
              <a:rPr lang="uk-UA" sz="2400" b="1" dirty="0"/>
              <a:t>:</a:t>
            </a:r>
          </a:p>
          <a:p>
            <a:r>
              <a:rPr lang="pl-PL" sz="2400" i="1" dirty="0"/>
              <a:t>poskąpić czego (pięciu złotych) – </a:t>
            </a:r>
            <a:r>
              <a:rPr lang="uk-UA" sz="2400" i="1" dirty="0"/>
              <a:t>поскупитися на що (на п’ять злотих),</a:t>
            </a:r>
          </a:p>
          <a:p>
            <a:r>
              <a:rPr lang="pl-PL" sz="2400" i="1" dirty="0"/>
              <a:t>spodziewać się kogo (gości), czego (reakcji) – </a:t>
            </a:r>
            <a:r>
              <a:rPr lang="uk-UA" sz="2400" i="1" dirty="0"/>
              <a:t>чекати на кого (на гостей)</a:t>
            </a:r>
            <a:r>
              <a:rPr lang="pl-PL" sz="2400" i="1" dirty="0"/>
              <a:t>, </a:t>
            </a:r>
            <a:r>
              <a:rPr lang="pl-PL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 </a:t>
            </a:r>
            <a:r>
              <a:rPr lang="uk-UA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очікувати, сподіватися кого (гостей);</a:t>
            </a:r>
            <a:r>
              <a:rPr lang="uk-UA" sz="2400" i="1" dirty="0"/>
              <a:t> чекати на що (на реакцію) </a:t>
            </a:r>
            <a:r>
              <a:rPr lang="pl-PL" sz="2400" i="1" dirty="0"/>
              <a:t>albo </a:t>
            </a:r>
            <a:r>
              <a:rPr lang="uk-UA" sz="2400" i="1" dirty="0"/>
              <a:t>сподіватися на що (на реакцію), очікувати на що (на реакцію),</a:t>
            </a:r>
            <a:r>
              <a:rPr lang="pl-PL" sz="2400" i="1" dirty="0"/>
              <a:t> </a:t>
            </a:r>
            <a:r>
              <a:rPr lang="pl-PL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</a:t>
            </a:r>
            <a:r>
              <a:rPr lang="uk-UA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очікувати чого (реакції)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62FC51DD-F5D0-45C6-9061-14B72C30C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3830" y="5789893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4F5D20D3-8230-4A0A-9AC1-72A30B0467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0587" y="5789893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081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B5B2DBB-5FBA-43E6-9E2D-A075BFF0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Odpowiedniki polskiego dopełniacza z przyimkiem </a:t>
            </a:r>
            <a:r>
              <a:rPr lang="pl-PL" i="1" dirty="0"/>
              <a:t>do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54CC988-FE8A-4725-B3DC-842D4A7DB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 dirty="0"/>
              <a:t>Polskiemu dopełniaczowi z przyimkiem </a:t>
            </a:r>
            <a:r>
              <a:rPr lang="pl-PL" sz="2400" i="1" dirty="0"/>
              <a:t>do</a:t>
            </a:r>
            <a:r>
              <a:rPr lang="pl-PL" sz="2400" dirty="0"/>
              <a:t> odpowiadają: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u="sng" dirty="0"/>
              <a:t>Biernik bez przyimka</a:t>
            </a:r>
            <a:r>
              <a:rPr lang="pl-PL" sz="2400" dirty="0"/>
              <a:t>:</a:t>
            </a:r>
          </a:p>
          <a:p>
            <a:r>
              <a:rPr lang="pl-PL" sz="2400" i="1" dirty="0"/>
              <a:t>przyznawać się do czego (do winy) – </a:t>
            </a:r>
            <a:r>
              <a:rPr lang="pl-PL" sz="2400" i="1" dirty="0" err="1"/>
              <a:t>визнавати</a:t>
            </a:r>
            <a:r>
              <a:rPr lang="pl-PL" sz="2400" i="1" dirty="0"/>
              <a:t> </a:t>
            </a:r>
            <a:r>
              <a:rPr lang="pl-PL" sz="2400" i="1" dirty="0" err="1"/>
              <a:t>що</a:t>
            </a:r>
            <a:r>
              <a:rPr lang="pl-PL" sz="2400" i="1" dirty="0"/>
              <a:t> (</a:t>
            </a:r>
            <a:r>
              <a:rPr lang="pl-PL" sz="2400" i="1" dirty="0" err="1"/>
              <a:t>вину</a:t>
            </a:r>
            <a:r>
              <a:rPr lang="pl-PL" sz="2400" i="1" dirty="0"/>
              <a:t>), </a:t>
            </a:r>
          </a:p>
          <a:p>
            <a:r>
              <a:rPr lang="pl-PL" sz="2400" i="1" dirty="0" err="1"/>
              <a:t>przyczyniаć</a:t>
            </a:r>
            <a:r>
              <a:rPr lang="pl-PL" sz="2400" i="1" dirty="0"/>
              <a:t> się do czego (do zmiany) – </a:t>
            </a:r>
            <a:r>
              <a:rPr lang="pl-PL" sz="2400" i="1" dirty="0" err="1"/>
              <a:t>спричиняти</a:t>
            </a:r>
            <a:r>
              <a:rPr lang="pl-PL" sz="2400" i="1" dirty="0"/>
              <a:t> </a:t>
            </a:r>
            <a:r>
              <a:rPr lang="pl-PL" sz="2400" i="1" dirty="0" err="1"/>
              <a:t>що</a:t>
            </a:r>
            <a:r>
              <a:rPr lang="pl-PL" sz="2400" i="1" dirty="0"/>
              <a:t> (</a:t>
            </a:r>
            <a:r>
              <a:rPr lang="pl-PL" sz="2400" i="1" dirty="0" err="1"/>
              <a:t>зміну</a:t>
            </a:r>
            <a:r>
              <a:rPr lang="pl-PL" sz="2400" i="1" dirty="0"/>
              <a:t>), 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1597EF4-A884-48E8-9131-1DF88FCD8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3830" y="5789893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EAB45B5F-E4BA-44DE-B5EF-2A0C7F11B0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4774" y="5789893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599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236A0A3-7631-4E93-BE6D-4FF9FD34D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FC5F289-9DBC-4E33-87D1-6ABF1B79A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09" y="1899821"/>
            <a:ext cx="11922710" cy="4802821"/>
          </a:xfrm>
        </p:spPr>
        <p:txBody>
          <a:bodyPr/>
          <a:lstStyle/>
          <a:p>
            <a:pPr marL="0" indent="0">
              <a:buNone/>
            </a:pPr>
            <a:r>
              <a:rPr lang="pl-PL" sz="2400" b="1" u="sng" dirty="0"/>
              <a:t>Biernik z przyimkiem</a:t>
            </a:r>
            <a:r>
              <a:rPr lang="pl-PL" sz="2400" dirty="0"/>
              <a:t>:</a:t>
            </a:r>
          </a:p>
          <a:p>
            <a:pPr marL="0" indent="0">
              <a:buNone/>
            </a:pPr>
            <a:r>
              <a:rPr lang="uk-UA" sz="2000" u="sng" dirty="0"/>
              <a:t>На:</a:t>
            </a:r>
          </a:p>
          <a:p>
            <a:pPr marL="0" indent="0">
              <a:buNone/>
            </a:pPr>
            <a:r>
              <a:rPr lang="pl-PL" sz="2000" i="1" dirty="0"/>
              <a:t>pretendować do czego (do stanowiska) – </a:t>
            </a:r>
            <a:r>
              <a:rPr lang="uk-UA" sz="2000" i="1" dirty="0"/>
              <a:t>претендувати на що (на посаду),</a:t>
            </a:r>
          </a:p>
          <a:p>
            <a:pPr marL="0" indent="0">
              <a:buNone/>
            </a:pPr>
            <a:r>
              <a:rPr lang="pl-PL" sz="2000" i="1" dirty="0"/>
              <a:t>prowokować do czego (do agresji) – </a:t>
            </a:r>
            <a:r>
              <a:rPr lang="uk-UA" sz="2000" i="1" dirty="0"/>
              <a:t>провокувати на що (на агресію),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w niektórych kontekstach i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 чого</a:t>
            </a:r>
            <a:r>
              <a:rPr lang="uk-UA" sz="2000" i="1" dirty="0"/>
              <a:t>,</a:t>
            </a:r>
          </a:p>
          <a:p>
            <a:pPr marL="0" indent="0">
              <a:buNone/>
            </a:pPr>
            <a:r>
              <a:rPr lang="pl-PL" sz="2000" i="1" dirty="0"/>
              <a:t>nakrywać do (czego) do stołu – </a:t>
            </a:r>
            <a:r>
              <a:rPr lang="uk-UA" sz="2000" i="1" dirty="0"/>
              <a:t>накривати на що (на стіл),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 </a:t>
            </a:r>
            <a:r>
              <a:rPr lang="pl-PL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nakrywać co (stół) –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накривати що (стіл), </a:t>
            </a:r>
          </a:p>
          <a:p>
            <a:pPr marL="0" indent="0">
              <a:buNone/>
            </a:pPr>
            <a:r>
              <a:rPr lang="pl-PL" sz="2000" i="1" dirty="0"/>
              <a:t>podobny do kogo (do matki) – </a:t>
            </a:r>
            <a:r>
              <a:rPr lang="uk-UA" sz="2000" i="1" dirty="0"/>
              <a:t>схожий на кого (на матір),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схожий до кого  (до матері),</a:t>
            </a:r>
          </a:p>
          <a:p>
            <a:pPr marL="0" indent="0">
              <a:buNone/>
            </a:pPr>
            <a:r>
              <a:rPr lang="pl-PL" sz="2000" i="1" dirty="0"/>
              <a:t>prawo do czego (do wolności) – </a:t>
            </a:r>
            <a:r>
              <a:rPr lang="uk-UA" sz="2000" i="1" dirty="0"/>
              <a:t>право на що (на свободу).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u="sng" dirty="0"/>
              <a:t>З</a:t>
            </a:r>
            <a:r>
              <a:rPr lang="pl-PL" sz="2000" u="sng" dirty="0"/>
              <a:t>а:</a:t>
            </a:r>
          </a:p>
          <a:p>
            <a:pPr marL="0" indent="0">
              <a:buNone/>
            </a:pPr>
            <a:r>
              <a:rPr lang="pl-PL" sz="2000" i="1" dirty="0"/>
              <a:t>zabrać się do czego (do tłumaczenia) – </a:t>
            </a:r>
            <a:r>
              <a:rPr lang="pl-PL" sz="2000" i="1" dirty="0" err="1"/>
              <a:t>узятися</a:t>
            </a:r>
            <a:r>
              <a:rPr lang="pl-PL" sz="2000" i="1" dirty="0"/>
              <a:t> </a:t>
            </a:r>
            <a:r>
              <a:rPr lang="pl-PL" sz="2000" i="1" dirty="0" err="1"/>
              <a:t>за</a:t>
            </a:r>
            <a:r>
              <a:rPr lang="pl-PL" sz="2000" i="1" dirty="0"/>
              <a:t> </a:t>
            </a:r>
            <a:r>
              <a:rPr lang="pl-PL" sz="2000" i="1" dirty="0" err="1"/>
              <a:t>що</a:t>
            </a:r>
            <a:r>
              <a:rPr lang="pl-PL" sz="2000" i="1" dirty="0"/>
              <a:t> (</a:t>
            </a:r>
            <a:r>
              <a:rPr lang="pl-PL" sz="2000" i="1" dirty="0" err="1"/>
              <a:t>за</a:t>
            </a:r>
            <a:r>
              <a:rPr lang="pl-PL" sz="2000" i="1" dirty="0"/>
              <a:t> </a:t>
            </a:r>
            <a:r>
              <a:rPr lang="pl-PL" sz="2000" i="1" dirty="0" err="1"/>
              <a:t>переклад</a:t>
            </a:r>
            <a:r>
              <a:rPr lang="pl-PL" sz="2000" i="1" dirty="0"/>
              <a:t>).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C28DC189-0490-4141-B1EA-4ABF9A32D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0439" y="5791108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4BEF3DA0-2D68-44D7-AC94-135B727CD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2630" y="5845976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689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CB0F99B-73ED-47E9-83C0-4D4BFBC48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F18A8BC-627D-4CB0-8221-005DFA7AA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000" b="1" u="sng" dirty="0"/>
              <a:t>В/у</a:t>
            </a:r>
            <a:r>
              <a:rPr lang="uk-UA" sz="2000" dirty="0"/>
              <a:t>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+ często wariant </a:t>
            </a:r>
            <a:r>
              <a:rPr lang="uk-UA" sz="20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</a:t>
            </a:r>
            <a:r>
              <a:rPr lang="uk-UA" sz="2000" dirty="0"/>
              <a:t>:</a:t>
            </a:r>
          </a:p>
          <a:p>
            <a:r>
              <a:rPr lang="pl-PL" sz="2000" i="1" dirty="0"/>
              <a:t>jechać do czego (do Polski) – </a:t>
            </a:r>
            <a:r>
              <a:rPr lang="uk-UA" sz="2000" i="1" dirty="0"/>
              <a:t>їхати в що (в Польщу),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їхати до чого (до Польщі), </a:t>
            </a:r>
          </a:p>
          <a:p>
            <a:r>
              <a:rPr lang="pl-PL" sz="2000" i="1" dirty="0"/>
              <a:t>iść do czego (do muzeum) – </a:t>
            </a:r>
            <a:r>
              <a:rPr lang="uk-UA" sz="2000" i="1" dirty="0"/>
              <a:t>іти в що (у музей),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</a:t>
            </a:r>
            <a:r>
              <a:rPr lang="pl-PL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rzadziej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też</a:t>
            </a:r>
            <a:r>
              <a:rPr lang="pl-PL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іти до чого (до музею),</a:t>
            </a:r>
          </a:p>
          <a:p>
            <a:r>
              <a:rPr lang="pl-PL" sz="2000" i="1" dirty="0"/>
              <a:t>wchodzić do czego (do łazienki) – </a:t>
            </a:r>
            <a:r>
              <a:rPr lang="uk-UA" sz="2000" i="1" dirty="0"/>
              <a:t>заходити в що (у ванну кімнату 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</a:t>
            </a:r>
            <a:r>
              <a:rPr lang="pl-PL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заходоти до чого (до ванної кімнати),</a:t>
            </a:r>
          </a:p>
          <a:p>
            <a:r>
              <a:rPr lang="pl-PL" sz="2000" i="1" dirty="0"/>
              <a:t>wbiegać do czego (do pokoju) – </a:t>
            </a:r>
            <a:r>
              <a:rPr lang="uk-UA" sz="2000" i="1" dirty="0"/>
              <a:t>вбігати в що (у кімнату),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rzadziej też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вбігати до чого (до кімнати),</a:t>
            </a:r>
          </a:p>
          <a:p>
            <a:r>
              <a:rPr lang="pl-PL" sz="2000" i="1" dirty="0"/>
              <a:t>skakać do czego (do rzeki) – </a:t>
            </a:r>
            <a:r>
              <a:rPr lang="pl-PL" sz="2000" i="1" dirty="0" err="1"/>
              <a:t>cкакати</a:t>
            </a:r>
            <a:r>
              <a:rPr lang="pl-PL" sz="2000" i="1" dirty="0"/>
              <a:t>, </a:t>
            </a:r>
            <a:r>
              <a:rPr lang="pl-PL" sz="2000" i="1" dirty="0" err="1"/>
              <a:t>стрибати</a:t>
            </a:r>
            <a:r>
              <a:rPr lang="pl-PL" sz="2000" i="1" dirty="0"/>
              <a:t> в </a:t>
            </a:r>
            <a:r>
              <a:rPr lang="pl-PL" sz="2000" i="1" dirty="0" err="1"/>
              <a:t>що</a:t>
            </a:r>
            <a:r>
              <a:rPr lang="pl-PL" sz="2000" i="1" dirty="0"/>
              <a:t> (у </a:t>
            </a:r>
            <a:r>
              <a:rPr lang="pl-PL" sz="2000" i="1" dirty="0" err="1"/>
              <a:t>річку</a:t>
            </a:r>
            <a:r>
              <a:rPr lang="pl-PL" sz="2000" i="1" dirty="0"/>
              <a:t>),</a:t>
            </a:r>
            <a:endParaRPr lang="uk-UA" sz="2000" i="1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9AB8A0C9-7358-45B1-8E39-66538DF6B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3830" y="5789893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AF05462A-F217-4B72-B22E-B3B3FCF0DD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2529" y="5789893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22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5C4AC3B-3F94-430A-ACFA-1A1047FAE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53D1BB0-A808-437E-A111-89D375619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i="1" dirty="0"/>
              <a:t>wkładać do czego  (do garnka) – </a:t>
            </a:r>
            <a:r>
              <a:rPr lang="uk-UA" sz="2000" i="1" dirty="0"/>
              <a:t>класти в що (у кастрюлю),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rzadziej t</a:t>
            </a:r>
            <a:r>
              <a:rPr lang="pl-PL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eż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класти до чого (до кастрюлі),</a:t>
            </a:r>
          </a:p>
          <a:p>
            <a:r>
              <a:rPr lang="pl-PL" sz="2000" i="1" dirty="0"/>
              <a:t>kłaść do czego (do lodówki) – </a:t>
            </a:r>
            <a:r>
              <a:rPr lang="uk-UA" sz="2000" i="1" dirty="0"/>
              <a:t>класти в що (у холодильник),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rzadziej też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класти до чого (до холодильника),</a:t>
            </a:r>
          </a:p>
          <a:p>
            <a:r>
              <a:rPr lang="pl-PL" sz="2000" i="1" dirty="0"/>
              <a:t>wrzucać do czego (do skrzynki) – </a:t>
            </a:r>
            <a:r>
              <a:rPr lang="uk-UA" sz="2000" i="1" dirty="0"/>
              <a:t>вкидати в що (у скриньку),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rzadziej też</a:t>
            </a:r>
            <a:r>
              <a:rPr lang="pl-PL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вкидати до чого (до скриньки),</a:t>
            </a:r>
          </a:p>
          <a:p>
            <a:r>
              <a:rPr lang="pl-PL" sz="2000" i="1" dirty="0"/>
              <a:t>chować do czego (do kieszeni) –  </a:t>
            </a:r>
            <a:r>
              <a:rPr lang="uk-UA" sz="2000" i="1" dirty="0"/>
              <a:t>ховати в що (в кишеню),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</a:t>
            </a:r>
            <a:r>
              <a:rPr lang="uk-UA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і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ховати до чого (до кишені)</a:t>
            </a:r>
          </a:p>
          <a:p>
            <a:r>
              <a:rPr lang="pl-PL" sz="2000" i="1" dirty="0"/>
              <a:t>rozsyłać do czego (do różnych miejsc) – </a:t>
            </a:r>
            <a:r>
              <a:rPr lang="uk-UA" sz="2000" i="1" dirty="0"/>
              <a:t>розсилати в що (в різні місця),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rzadziej też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розсилати до чого (до різних місць),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61CB578D-159C-4C1B-93F0-082CFCD73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1135" y="5692020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FA65E800-B082-407E-B24A-0D0C692C55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6402" y="5817327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1598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2CF38D1-FA5F-4958-A132-2051276E2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A8713D2-D58E-4C98-81A1-41B2E2E5E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i="1" dirty="0"/>
              <a:t>strzelać do kogo (do zbrodniarza), do czego (do celu) – </a:t>
            </a:r>
            <a:r>
              <a:rPr lang="uk-UA" sz="2000" i="1" dirty="0"/>
              <a:t>стріляти в кого (в злочинця), у що (в мішень),</a:t>
            </a:r>
          </a:p>
          <a:p>
            <a:r>
              <a:rPr lang="pl-PL" sz="2000" i="1" dirty="0"/>
              <a:t>nalewać do czego (do szklanki) – </a:t>
            </a:r>
            <a:r>
              <a:rPr lang="uk-UA" sz="2000" i="1" dirty="0"/>
              <a:t>наливати в що (в склянку),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rzadziej w niektórych kontekstach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наливати до чого (до кухлика),</a:t>
            </a:r>
          </a:p>
          <a:p>
            <a:r>
              <a:rPr lang="pl-PL" sz="2000" i="1" dirty="0"/>
              <a:t>pukać do czego (do drzwi) – </a:t>
            </a:r>
            <a:r>
              <a:rPr lang="uk-UA" sz="2000" i="1" dirty="0"/>
              <a:t>стукати в що (у двері),</a:t>
            </a:r>
          </a:p>
          <a:p>
            <a:r>
              <a:rPr lang="pl-PL" sz="2000" i="1" dirty="0"/>
              <a:t>telefonować / dzwonić do czego (do pracy, do instytutu) – </a:t>
            </a:r>
            <a:r>
              <a:rPr lang="uk-UA" sz="2000" i="1" dirty="0"/>
              <a:t>телефонувати на / у (в) що (на роботу,  в інститут, </a:t>
            </a:r>
            <a:r>
              <a:rPr lang="pl-PL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 інституту), </a:t>
            </a:r>
            <a:r>
              <a:rPr lang="pl-PL" sz="2000" i="1" dirty="0"/>
              <a:t>telefon do czego (do redakcji) – </a:t>
            </a:r>
            <a:r>
              <a:rPr lang="uk-UA" sz="2000" i="1" dirty="0"/>
              <a:t>дзвінок у що (в редакцію),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ale i </a:t>
            </a:r>
            <a:r>
              <a:rPr lang="uk-UA" sz="2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дзвінок до чого (до редакції).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E57242C4-BC36-4165-A612-5E48F86B9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8046" y="5807752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E4D6958D-9F2A-4971-88D1-F0DB9007E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3863" y="5738609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74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C069DCA-18C9-4450-9948-5CB9A6724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ADAE99B-3273-44E3-9796-F02FE49AD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ct val="80000"/>
              <a:buNone/>
            </a:pPr>
            <a:r>
              <a:rPr lang="pl-PL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	Kompendium językoznawczo-dydaktyczne pt.</a:t>
            </a: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ct val="80000"/>
              <a:buNone/>
            </a:pPr>
            <a:r>
              <a:rPr lang="pl-PL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	</a:t>
            </a:r>
            <a:r>
              <a:rPr lang="pl-PL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„Właściwe użycia składniowe polszczyzny. </a:t>
            </a: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ct val="80000"/>
              <a:buNone/>
            </a:pPr>
            <a:r>
              <a:rPr lang="pl-PL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	Poradnik z ćwiczeniami nie tylko dla Ukraińców”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99F9F467-8890-4FC0-A407-875E26612F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9868" y="5649832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C3C5D22E-9B38-4B6B-BDF1-667F4BCFA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9912" y="5726882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7669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D37C089-7F0F-4A0D-9804-DE56BBD08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76E6150-29BE-49A0-B35E-82EBE1C62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825" y="2050741"/>
            <a:ext cx="11029616" cy="43589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600" b="1" dirty="0"/>
              <a:t>Proszę użyć czasownika </a:t>
            </a:r>
            <a:r>
              <a:rPr lang="pl-PL" sz="2600" b="1" i="1" dirty="0"/>
              <a:t>oszczędzać</a:t>
            </a:r>
            <a:r>
              <a:rPr lang="pl-PL" sz="2600" b="1" dirty="0"/>
              <a:t> w odpowiedniej formie, w zależności od jego znaczeń: </a:t>
            </a:r>
          </a:p>
          <a:p>
            <a:r>
              <a:rPr lang="pl-PL" sz="2600" dirty="0"/>
              <a:t>1) </a:t>
            </a:r>
            <a:r>
              <a:rPr lang="pl-PL" sz="2600" i="1" dirty="0"/>
              <a:t>oszczędzać czego </a:t>
            </a:r>
            <a:r>
              <a:rPr lang="pl-PL" sz="2600" dirty="0"/>
              <a:t>‘chronić kogoś przed przykrymi doznaniami lub kłopotami’; </a:t>
            </a:r>
          </a:p>
          <a:p>
            <a:r>
              <a:rPr lang="pl-PL" sz="2600" dirty="0"/>
              <a:t>2) </a:t>
            </a:r>
            <a:r>
              <a:rPr lang="pl-PL" sz="2600" i="1" dirty="0"/>
              <a:t>oszczędzać co </a:t>
            </a:r>
            <a:r>
              <a:rPr lang="pl-PL" sz="2600" dirty="0"/>
              <a:t>‘gromadzić pewną ilość pieniędzy dzięki ograniczaniu wydatków’; </a:t>
            </a:r>
          </a:p>
          <a:p>
            <a:r>
              <a:rPr lang="pl-PL" sz="2600" dirty="0"/>
              <a:t>3) </a:t>
            </a:r>
            <a:r>
              <a:rPr lang="pl-PL" sz="2600" i="1" dirty="0"/>
              <a:t>oszczędzać co </a:t>
            </a:r>
            <a:r>
              <a:rPr lang="pl-PL" sz="2600" dirty="0"/>
              <a:t>‘rozporządzać czymś w taki sposób, aby stracić jak najmniejszą ilość tego’. </a:t>
            </a:r>
          </a:p>
          <a:p>
            <a:pPr marL="0" indent="0">
              <a:buNone/>
            </a:pPr>
            <a:r>
              <a:rPr lang="pl-PL" sz="2600" b="1" dirty="0"/>
              <a:t>Proszę określić, której definicji odpowiada użyty w każdym zdaniu czasownik oszczędzać.</a:t>
            </a:r>
          </a:p>
          <a:p>
            <a:pPr marL="0" indent="0">
              <a:buNone/>
            </a:pPr>
            <a:endParaRPr lang="pl-PL" sz="2600" dirty="0"/>
          </a:p>
          <a:p>
            <a:pPr marL="0" indent="0">
              <a:buNone/>
            </a:pPr>
            <a:r>
              <a:rPr lang="pl-PL" sz="2600" dirty="0"/>
              <a:t>Przykład: </a:t>
            </a:r>
            <a:r>
              <a:rPr lang="pl-PL" sz="2600" i="1" dirty="0"/>
              <a:t>Żeby oszczędzać (prąd) ________ , warto zmienić tradycyjne żarówki na LED-y. – Żeby oszczędzać </a:t>
            </a:r>
            <a:r>
              <a:rPr lang="pl-PL" sz="2600" i="1" u="sng" dirty="0"/>
              <a:t>prąd</a:t>
            </a:r>
            <a:r>
              <a:rPr lang="pl-PL" sz="2600" i="1" dirty="0"/>
              <a:t>, warto zmienić tradycyjne żarówki na LED-y.</a:t>
            </a:r>
            <a:r>
              <a:rPr lang="pl-PL" sz="2600" dirty="0"/>
              <a:t> Definicja 3.</a:t>
            </a:r>
          </a:p>
          <a:p>
            <a:endParaRPr lang="pl-PL" sz="2400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9A4217E0-ADC0-49D3-BB79-03B58982E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4464" y="5791108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F71D89B8-78CD-4748-8957-F2343E165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2630" y="5903666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560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D0FFB19-0D5E-40A4-8028-A3CCF4E36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85C9BC4-945F-4F15-906C-4B7EF8594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70" y="1979720"/>
            <a:ext cx="10962738" cy="4643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1.</a:t>
            </a:r>
            <a:r>
              <a:rPr lang="pl-PL" dirty="0"/>
              <a:t>	</a:t>
            </a:r>
            <a:r>
              <a:rPr lang="pl-PL" sz="2400" dirty="0"/>
              <a:t>Dzięki lokatom bankowym i kontom oszczędnościowym można oszczędzać (pieniądze) ______________z zyskiem. </a:t>
            </a:r>
          </a:p>
          <a:p>
            <a:pPr marL="0" indent="0">
              <a:buNone/>
            </a:pPr>
            <a:r>
              <a:rPr lang="pl-PL" sz="2400" dirty="0"/>
              <a:t>2.	Oszczędzę sobie (trud) __________ ponownego czytania tej nudnej książki.</a:t>
            </a:r>
          </a:p>
          <a:p>
            <a:pPr marL="0" indent="0">
              <a:buNone/>
            </a:pPr>
            <a:r>
              <a:rPr lang="pl-PL" sz="2400" dirty="0"/>
              <a:t>3.	Oszczędzając (energia) ___________, ograniczamy nasze wydatki, a tym samym możemy wspierać domowy budżet.</a:t>
            </a:r>
          </a:p>
          <a:p>
            <a:pPr marL="0" indent="0">
              <a:buNone/>
            </a:pPr>
            <a:r>
              <a:rPr lang="pl-PL" sz="2400" dirty="0"/>
              <a:t>4.	Nie pójdę na zebranie, oszczędzę sobie (stres) _____________ .</a:t>
            </a:r>
          </a:p>
          <a:p>
            <a:pPr marL="0" indent="0">
              <a:buNone/>
            </a:pPr>
            <a:r>
              <a:rPr lang="pl-PL" sz="2400" dirty="0"/>
              <a:t>5.	Wykonaj wreszcie zadanie starannie i oszczędź mi (kolejne poprawianie) ______ .</a:t>
            </a:r>
          </a:p>
          <a:p>
            <a:pPr marL="0" indent="0">
              <a:buNone/>
            </a:pPr>
            <a:r>
              <a:rPr lang="pl-PL" sz="2400" dirty="0"/>
              <a:t>6.	Bądźmy troskliwi, dbajmy o zwierzęta, oszczędzajmy im (cierpienia) __________ 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9A55F705-385B-4F9F-B48B-0AA19FCB3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3831" y="5791108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5BF792B0-9A7B-46EB-83A0-0C6A451020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9648" y="5959151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9393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E2366D-766A-435C-94F8-0569CAA5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5EA763E-4CF0-42F3-908F-429B0E3D5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899821"/>
            <a:ext cx="11113658" cy="44654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600" dirty="0"/>
              <a:t>7.	Nigdy nie oszczędzał (pieniądze) ______________ i nie zastanawiał się nad przyszłością.</a:t>
            </a:r>
          </a:p>
          <a:p>
            <a:pPr marL="0" indent="0">
              <a:buNone/>
            </a:pPr>
            <a:r>
              <a:rPr lang="pl-PL" sz="2600" dirty="0"/>
              <a:t>8.	Odłóż książki na miejsce, oszczędź sobie (praca) ______________ przy piątkowym sprzątaniu.</a:t>
            </a:r>
          </a:p>
          <a:p>
            <a:pPr marL="0" indent="0">
              <a:buNone/>
            </a:pPr>
            <a:r>
              <a:rPr lang="pl-PL" sz="2600" dirty="0"/>
              <a:t>9.	Musimy oszczędzać (siły) _____________ , bo zdaje się, że wyprawa potrwa dłużej.</a:t>
            </a:r>
          </a:p>
          <a:p>
            <a:pPr marL="0" indent="0">
              <a:buNone/>
            </a:pPr>
            <a:r>
              <a:rPr lang="pl-PL" sz="2600" dirty="0"/>
              <a:t>10.	 Los oszczędził ci (wstyd) ________ i (przykrość) __________ . Bądź mu za to wdzięczna.</a:t>
            </a:r>
          </a:p>
          <a:p>
            <a:pPr marL="0" indent="0">
              <a:buNone/>
            </a:pPr>
            <a:r>
              <a:rPr lang="pl-PL" sz="2600" dirty="0"/>
              <a:t>11.	 Zaplanuj swój dzień i wtedy na pewno oszczędzisz zarówno (czas) __________ , jak i (nerwy) ___________ .</a:t>
            </a:r>
          </a:p>
          <a:p>
            <a:pPr marL="0" indent="0">
              <a:buNone/>
            </a:pPr>
            <a:r>
              <a:rPr lang="pl-PL" sz="2600" dirty="0"/>
              <a:t>12.	 Oszczędzanie jest dla Ciebie męczące? Oszczędź sobie (wysiłek) _____________ , oszczędzając z głową!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59D393D7-1091-4A60-B790-D7C13C7E4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3831" y="5791108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0FC24B07-CAF9-467E-9345-148F792D9B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9648" y="5818542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15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E2A0862-89AE-4461-A9FC-5BB71EE4D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8AD03E-8A41-403A-8D33-613FE522D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43" y="2583402"/>
            <a:ext cx="11123720" cy="3310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Klucz: 1 – </a:t>
            </a:r>
            <a:r>
              <a:rPr lang="pl-PL" sz="2800" i="1" dirty="0"/>
              <a:t>pieniądze</a:t>
            </a:r>
            <a:r>
              <a:rPr lang="pl-PL" sz="2800" dirty="0"/>
              <a:t>,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2</a:t>
            </a:r>
            <a:r>
              <a:rPr lang="pl-PL" sz="2800" dirty="0"/>
              <a:t>; 2 – </a:t>
            </a:r>
            <a:r>
              <a:rPr lang="pl-PL" sz="2800" i="1" dirty="0"/>
              <a:t>trudu</a:t>
            </a:r>
            <a:r>
              <a:rPr lang="pl-PL" sz="2800" dirty="0"/>
              <a:t>, 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1</a:t>
            </a:r>
            <a:r>
              <a:rPr lang="pl-PL" sz="2800" dirty="0"/>
              <a:t>; 3 – </a:t>
            </a:r>
            <a:r>
              <a:rPr lang="pl-PL" sz="2800" i="1" dirty="0"/>
              <a:t>energi</a:t>
            </a:r>
            <a:r>
              <a:rPr lang="pl-PL" sz="2800" dirty="0"/>
              <a:t>ę,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3</a:t>
            </a:r>
            <a:r>
              <a:rPr lang="pl-PL" sz="2800" dirty="0"/>
              <a:t>; 4 – </a:t>
            </a:r>
            <a:r>
              <a:rPr lang="pl-PL" sz="2800" i="1" dirty="0"/>
              <a:t>stresu</a:t>
            </a:r>
            <a:r>
              <a:rPr lang="pl-PL" sz="2800" dirty="0"/>
              <a:t>,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1</a:t>
            </a:r>
            <a:r>
              <a:rPr lang="pl-PL" sz="2800" dirty="0"/>
              <a:t>; 5 – </a:t>
            </a:r>
            <a:r>
              <a:rPr lang="pl-PL" sz="2800" i="1" dirty="0"/>
              <a:t>kolejnego poprawiania</a:t>
            </a:r>
            <a:r>
              <a:rPr lang="pl-PL" sz="2800" dirty="0"/>
              <a:t>,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1</a:t>
            </a:r>
            <a:r>
              <a:rPr lang="pl-PL" sz="2800" dirty="0"/>
              <a:t>; 6 – </a:t>
            </a:r>
            <a:r>
              <a:rPr lang="pl-PL" sz="2800" i="1" dirty="0"/>
              <a:t>cierpie</a:t>
            </a:r>
            <a:r>
              <a:rPr lang="pl-PL" sz="2800" dirty="0"/>
              <a:t>ń,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1</a:t>
            </a:r>
            <a:r>
              <a:rPr lang="pl-PL" sz="2800" dirty="0"/>
              <a:t>; 7 – </a:t>
            </a:r>
            <a:r>
              <a:rPr lang="pl-PL" sz="2800" i="1" dirty="0"/>
              <a:t>pieniędzy</a:t>
            </a:r>
            <a:r>
              <a:rPr lang="pl-PL" sz="2800" dirty="0"/>
              <a:t>,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2</a:t>
            </a:r>
            <a:r>
              <a:rPr lang="pl-PL" sz="2800" dirty="0"/>
              <a:t>; 8 – </a:t>
            </a:r>
            <a:r>
              <a:rPr lang="pl-PL" sz="2800" i="1" dirty="0"/>
              <a:t>pracy</a:t>
            </a:r>
            <a:r>
              <a:rPr lang="pl-PL" sz="2800" dirty="0"/>
              <a:t>,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1</a:t>
            </a:r>
            <a:r>
              <a:rPr lang="pl-PL" sz="2800" dirty="0"/>
              <a:t>; 9 – </a:t>
            </a:r>
            <a:r>
              <a:rPr lang="pl-PL" sz="2800" i="1" dirty="0"/>
              <a:t>siły</a:t>
            </a:r>
            <a:r>
              <a:rPr lang="pl-PL" sz="2800" dirty="0"/>
              <a:t>,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3;</a:t>
            </a:r>
            <a:r>
              <a:rPr lang="pl-PL" sz="2800" dirty="0"/>
              <a:t> 10 – wstydu, przykrości,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1</a:t>
            </a:r>
            <a:r>
              <a:rPr lang="pl-PL" sz="2800" dirty="0"/>
              <a:t>; 10 – </a:t>
            </a:r>
            <a:r>
              <a:rPr lang="pl-PL" sz="2800" i="1" dirty="0"/>
              <a:t>czas</a:t>
            </a:r>
            <a:r>
              <a:rPr lang="pl-PL" sz="2800" dirty="0"/>
              <a:t>,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3,</a:t>
            </a:r>
            <a:r>
              <a:rPr lang="pl-PL" sz="2800" dirty="0"/>
              <a:t> </a:t>
            </a:r>
            <a:r>
              <a:rPr lang="pl-PL" sz="2800" i="1" dirty="0"/>
              <a:t>nerwów</a:t>
            </a:r>
            <a:r>
              <a:rPr lang="pl-PL" sz="2800" dirty="0"/>
              <a:t>,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1</a:t>
            </a:r>
            <a:r>
              <a:rPr lang="pl-PL" sz="2800" dirty="0"/>
              <a:t>; 11 – </a:t>
            </a:r>
            <a:r>
              <a:rPr lang="pl-PL" sz="2800" i="1" dirty="0"/>
              <a:t>wysiłku</a:t>
            </a:r>
            <a:r>
              <a:rPr lang="pl-PL" sz="2800" dirty="0"/>
              <a:t>,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definicja 1</a:t>
            </a:r>
            <a:r>
              <a:rPr lang="pl-PL" sz="2800" dirty="0"/>
              <a:t>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6C9218E7-EB10-496B-B3CB-38F990757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34" y="5740061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22928B1C-6625-43FC-809A-A68542644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4055" y="5814981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3407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6250CEA-7338-4CD3-9CA7-2B7521C17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18DAF35-C9D5-4367-BEFC-64B5DCA5E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b="1" dirty="0"/>
              <a:t>Nawiązując do ostatniego zdania z poprzedniego ćwiczenia, proszę napisać kilka rad, używając w nich czasownika </a:t>
            </a:r>
            <a:r>
              <a:rPr lang="pl-PL" sz="2800" b="1" i="1" dirty="0"/>
              <a:t>oszczędzać</a:t>
            </a:r>
            <a:r>
              <a:rPr lang="pl-PL" sz="2800" b="1" dirty="0"/>
              <a:t> o różnych schematach </a:t>
            </a:r>
            <a:r>
              <a:rPr lang="pl-PL" sz="2800" b="1" dirty="0" err="1"/>
              <a:t>rekcyjnych</a:t>
            </a:r>
            <a:r>
              <a:rPr lang="pl-PL" sz="2800" b="1" dirty="0"/>
              <a:t>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4C910170-5B67-4AF0-BB6B-65DDC32EB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3830" y="5622398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322CEA71-5A65-4550-B211-A3EA2E4ACD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3228" y="5768033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1483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38115BE-D0BD-456B-907E-7336C687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397CE2A-7BF1-4CA2-B230-C5CB36E0B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3200" dirty="0"/>
              <a:t>	https://polonista.umk.pl/pages/home/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1A2C67D7-812F-4493-B599-00CFA9AB7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3964" y="5789893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196DD8D2-40FE-4A1F-B006-9D03B5F75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3954" y="5844761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2986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EEDF4D5-4598-4ED9-8D97-2C847BCB3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D1E6BE5-4F24-420E-A120-95FB989D4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								</a:t>
            </a:r>
            <a:r>
              <a:rPr lang="pl-PL" sz="2800" b="1" dirty="0"/>
              <a:t>Dziękuję za uwagę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B4CBBB04-2AE1-48A2-B41A-7E9C3015F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8046" y="5789893"/>
            <a:ext cx="1133954" cy="106689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09AA8DA2-3990-4AC4-BDB1-EA81A9DED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9667" y="5825726"/>
            <a:ext cx="2664183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821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E45F6EF-823D-4748-92BD-ED4D8AEB1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1A50D6E-1A6E-49EA-B952-B96B64659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dirty="0"/>
              <a:t>Struktura podrozdziału:</a:t>
            </a:r>
          </a:p>
          <a:p>
            <a:r>
              <a:rPr lang="pl-PL" sz="2400" dirty="0"/>
              <a:t>Wprowadzenie: osobliwości przypadka (dopełniacza) w polszczyźnie</a:t>
            </a:r>
            <a:endParaRPr lang="uk-UA" sz="2400" dirty="0"/>
          </a:p>
          <a:p>
            <a:r>
              <a:rPr lang="pl-PL" sz="2400" dirty="0"/>
              <a:t>Przykłady odmiennej rekcji w języku polskim i ukraińskim (systematyzacja wg przypadków, w których, zamiast dopełniacza, występują odstępstwa od normy w polszczyźnie Ukraińców)</a:t>
            </a:r>
          </a:p>
          <a:p>
            <a:r>
              <a:rPr lang="pl-PL" sz="2400" dirty="0"/>
              <a:t>Dodatkowe komentarze (osobliwości niektórych poszczególnych przykładów, wariantywność, uwagi o zmianach normatywnych)</a:t>
            </a:r>
          </a:p>
          <a:p>
            <a:r>
              <a:rPr lang="pl-PL" sz="2400" dirty="0"/>
              <a:t>Ćwiczenia</a:t>
            </a: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ct val="80000"/>
              <a:buNone/>
            </a:pPr>
            <a:endParaRPr lang="pl-PL" i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57793E07-B9B2-4282-9B2F-86D49E0F6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6098" y="5731403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06BF211E-A3C3-479D-936B-FBFFDAE76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8046" y="5628528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026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C71EEE8-B565-41AC-BEC7-0B7EB48DD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Rekcji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5CB0AD2-69D0-4C72-AE60-628593773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Rekcją nazywa się zjawisko, kiedy jeden wyraz wymaga określonego przypadka od drugiego wyrazu, który się z nim łączy, albo przyimka z przypadkiem</a:t>
            </a:r>
          </a:p>
          <a:p>
            <a:pPr marL="0" indent="0">
              <a:buNone/>
            </a:pPr>
            <a:endParaRPr lang="pl-PL" sz="2800" dirty="0"/>
          </a:p>
          <a:p>
            <a:r>
              <a:rPr lang="pl-PL" sz="2800" dirty="0"/>
              <a:t>Wyraz nadrzędny = nadrzędnik</a:t>
            </a:r>
          </a:p>
          <a:p>
            <a:r>
              <a:rPr lang="pl-PL" sz="2800" dirty="0"/>
              <a:t>Wyraz podrzędny = podrzędnik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C5D4F262-E41A-471D-89C0-C060F28D6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9870" y="5549430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026C276B-A002-48B8-87F5-1F47E1C35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2257" y="5521996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075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4D73141-30C9-4FFE-AAD1-491DA286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7667579-9B14-43A3-81A0-D818B746F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315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dirty="0"/>
              <a:t>Czasownik </a:t>
            </a:r>
            <a:r>
              <a:rPr lang="pl-PL" sz="2800" i="1" dirty="0"/>
              <a:t>kochać</a:t>
            </a:r>
            <a:r>
              <a:rPr lang="pl-PL" sz="2800" dirty="0"/>
              <a:t> wymaga od łączonego z nim rzeczownika formy biernika: </a:t>
            </a:r>
            <a:r>
              <a:rPr lang="pl-PL" sz="2800" i="1" dirty="0"/>
              <a:t>kochać Marka</a:t>
            </a:r>
            <a:r>
              <a:rPr lang="pl-PL" sz="2800" dirty="0"/>
              <a:t>, </a:t>
            </a:r>
          </a:p>
          <a:p>
            <a:pPr marL="0" indent="0">
              <a:buNone/>
            </a:pPr>
            <a:r>
              <a:rPr lang="pl-PL" sz="2800" dirty="0"/>
              <a:t>Czasownik </a:t>
            </a:r>
            <a:r>
              <a:rPr lang="pl-PL" sz="2800" i="1" dirty="0"/>
              <a:t>zakochać się </a:t>
            </a:r>
            <a:r>
              <a:rPr lang="pl-PL" sz="2800" dirty="0"/>
              <a:t>wymaga przyimka </a:t>
            </a:r>
            <a:r>
              <a:rPr lang="pl-PL" sz="2800" i="1" dirty="0"/>
              <a:t>w</a:t>
            </a:r>
            <a:r>
              <a:rPr lang="pl-PL" sz="2800" dirty="0"/>
              <a:t> z formą miejscownika (= =miejscownika z przyimkiem): </a:t>
            </a:r>
            <a:r>
              <a:rPr lang="pl-PL" sz="2800" i="1" dirty="0"/>
              <a:t>zakochać się w Marku</a:t>
            </a:r>
            <a:r>
              <a:rPr lang="pl-PL" sz="2800" dirty="0"/>
              <a:t>.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u="sng" dirty="0"/>
              <a:t>Transfer</a:t>
            </a:r>
            <a:r>
              <a:rPr lang="pl-PL" sz="2800" dirty="0"/>
              <a:t>:</a:t>
            </a:r>
          </a:p>
          <a:p>
            <a:r>
              <a:rPr lang="pl-PL" sz="2800" dirty="0"/>
              <a:t>pozytywny</a:t>
            </a:r>
          </a:p>
          <a:p>
            <a:r>
              <a:rPr lang="pl-PL" sz="2800" dirty="0"/>
              <a:t>negatywny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56237E0A-6FAC-477A-AA6B-F48732FF1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3135" y="5649832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D0D4237E-6C57-431C-BD7D-D4A38D519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6647" y="5585366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273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60B1AA5-7FEE-429E-8873-1C63E573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20B5443-E7E6-4B01-9576-EB8190A4D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766" y="1944095"/>
            <a:ext cx="11029615" cy="367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„Odpowiedniki” ukraińskie: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wyrazy blisko brzmiące w obu językach, jak </a:t>
            </a:r>
            <a:r>
              <a:rPr lang="pl-PL" sz="2400" b="1" i="1" dirty="0"/>
              <a:t>szukać</a:t>
            </a:r>
            <a:r>
              <a:rPr lang="pl-PL" sz="2400" i="1" dirty="0"/>
              <a:t> (zeszytu) – </a:t>
            </a:r>
            <a:r>
              <a:rPr lang="pl-PL" sz="2400" b="1" i="1" dirty="0" err="1"/>
              <a:t>шукати</a:t>
            </a:r>
            <a:r>
              <a:rPr lang="pl-PL" sz="2400" i="1" dirty="0"/>
              <a:t> (</a:t>
            </a:r>
            <a:r>
              <a:rPr lang="pl-PL" sz="2400" i="1" dirty="0" err="1"/>
              <a:t>зошит</a:t>
            </a:r>
            <a:r>
              <a:rPr lang="pl-PL" sz="2400" i="1" dirty="0"/>
              <a:t>)</a:t>
            </a:r>
            <a:endParaRPr lang="pl-PL" sz="2400" dirty="0"/>
          </a:p>
          <a:p>
            <a:r>
              <a:rPr lang="pl-PL" sz="2400" dirty="0"/>
              <a:t>odpowiedniki o odmiennym kształcie, jak </a:t>
            </a:r>
            <a:r>
              <a:rPr lang="pl-PL" sz="2400" b="1" i="1" dirty="0"/>
              <a:t>zapomnieć</a:t>
            </a:r>
            <a:r>
              <a:rPr lang="pl-PL" sz="2400" i="1" dirty="0"/>
              <a:t> (parasola) – </a:t>
            </a:r>
            <a:r>
              <a:rPr lang="pl-PL" sz="2400" b="1" i="1" dirty="0" err="1"/>
              <a:t>забути</a:t>
            </a:r>
            <a:r>
              <a:rPr lang="pl-PL" sz="2400" b="1" i="1" dirty="0"/>
              <a:t> </a:t>
            </a:r>
            <a:r>
              <a:rPr lang="pl-PL" sz="2400" i="1" dirty="0"/>
              <a:t>(</a:t>
            </a:r>
            <a:r>
              <a:rPr lang="pl-PL" sz="2400" i="1" dirty="0" err="1"/>
              <a:t>парасолю</a:t>
            </a:r>
            <a:r>
              <a:rPr lang="pl-PL" sz="2400" i="1" dirty="0"/>
              <a:t>).</a:t>
            </a:r>
          </a:p>
          <a:p>
            <a:pPr marL="0" indent="0">
              <a:buNone/>
            </a:pPr>
            <a:endParaRPr lang="pl-PL" sz="2400" i="1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415EFD1-35B0-4E99-AFA6-9CB18AD4CD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4157" y="5768033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97B5C6D2-061E-4110-92E8-A4C96BA34B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5524" y="5622398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717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82F217C-B73B-413C-BB62-288946EFB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Nadrzędniki w związkach rekcji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6411470-C0BF-4934-9531-51BD9CEE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czasowniki</a:t>
            </a:r>
          </a:p>
          <a:p>
            <a:r>
              <a:rPr lang="pl-PL" sz="2400" b="1" dirty="0"/>
              <a:t>imiesłowy</a:t>
            </a:r>
            <a:r>
              <a:rPr lang="pl-PL" sz="2400" dirty="0"/>
              <a:t> – </a:t>
            </a:r>
            <a:r>
              <a:rPr lang="pl-PL" sz="2400" b="1" dirty="0"/>
              <a:t>jako formy czasownikowe</a:t>
            </a:r>
            <a:r>
              <a:rPr lang="pl-PL" sz="2400" dirty="0"/>
              <a:t>: </a:t>
            </a:r>
            <a:r>
              <a:rPr lang="pl-PL" sz="2400" i="1" dirty="0"/>
              <a:t>szukając prawdy</a:t>
            </a:r>
            <a:r>
              <a:rPr lang="pl-PL" sz="2400" dirty="0"/>
              <a:t> (kogo / czego – dopełniacz) – ukr. </a:t>
            </a:r>
            <a:r>
              <a:rPr lang="pl-PL" sz="2400" i="1" dirty="0" err="1"/>
              <a:t>шукаючи</a:t>
            </a:r>
            <a:r>
              <a:rPr lang="pl-PL" sz="2400" i="1" dirty="0"/>
              <a:t> </a:t>
            </a:r>
            <a:r>
              <a:rPr lang="pl-PL" sz="2400" i="1" dirty="0" err="1"/>
              <a:t>правду</a:t>
            </a:r>
            <a:r>
              <a:rPr lang="pl-PL" sz="2400" i="1" dirty="0"/>
              <a:t> </a:t>
            </a:r>
            <a:r>
              <a:rPr lang="pl-PL" sz="2400" dirty="0"/>
              <a:t>(</a:t>
            </a:r>
            <a:r>
              <a:rPr lang="pl-PL" sz="2400" dirty="0" err="1"/>
              <a:t>кого</a:t>
            </a:r>
            <a:r>
              <a:rPr lang="pl-PL" sz="2400" dirty="0"/>
              <a:t> / </a:t>
            </a:r>
            <a:r>
              <a:rPr lang="pl-PL" sz="2400" dirty="0" err="1"/>
              <a:t>що</a:t>
            </a:r>
            <a:r>
              <a:rPr lang="pl-PL" sz="2400" dirty="0"/>
              <a:t> – biernik), </a:t>
            </a:r>
            <a:r>
              <a:rPr lang="pl-PL" sz="2400" i="1" dirty="0"/>
              <a:t>szukający prawdy </a:t>
            </a:r>
            <a:r>
              <a:rPr lang="pl-PL" sz="2400" dirty="0"/>
              <a:t>(kogo / czego – dopełniacz) – ukr. </a:t>
            </a:r>
            <a:r>
              <a:rPr lang="pl-PL" sz="2400" i="1" dirty="0" err="1"/>
              <a:t>той</a:t>
            </a:r>
            <a:r>
              <a:rPr lang="pl-PL" sz="2400" i="1" dirty="0"/>
              <a:t>, </a:t>
            </a:r>
            <a:r>
              <a:rPr lang="pl-PL" sz="2400" i="1" dirty="0" err="1"/>
              <a:t>хто</a:t>
            </a:r>
            <a:r>
              <a:rPr lang="pl-PL" sz="2400" i="1" dirty="0"/>
              <a:t> </a:t>
            </a:r>
            <a:r>
              <a:rPr lang="pl-PL" sz="2400" i="1" dirty="0" err="1"/>
              <a:t>шукає</a:t>
            </a:r>
            <a:r>
              <a:rPr lang="pl-PL" sz="2400" i="1" dirty="0"/>
              <a:t> </a:t>
            </a:r>
            <a:r>
              <a:rPr lang="pl-PL" sz="2400" i="1" dirty="0" err="1"/>
              <a:t>правду</a:t>
            </a:r>
            <a:r>
              <a:rPr lang="pl-PL" sz="2400" i="1" dirty="0"/>
              <a:t> </a:t>
            </a:r>
            <a:r>
              <a:rPr lang="pl-PL" sz="2400" dirty="0"/>
              <a:t>(</a:t>
            </a:r>
            <a:r>
              <a:rPr lang="pl-PL" sz="2400" dirty="0" err="1"/>
              <a:t>кого</a:t>
            </a:r>
            <a:r>
              <a:rPr lang="pl-PL" sz="2400" dirty="0"/>
              <a:t> / </a:t>
            </a:r>
            <a:r>
              <a:rPr lang="pl-PL" sz="2400" dirty="0" err="1"/>
              <a:t>що</a:t>
            </a:r>
            <a:r>
              <a:rPr lang="pl-PL" sz="2400" dirty="0"/>
              <a:t> – biernik). </a:t>
            </a:r>
          </a:p>
          <a:p>
            <a:r>
              <a:rPr lang="pl-PL" sz="2400" b="1" dirty="0"/>
              <a:t>rzeczowniki</a:t>
            </a:r>
            <a:r>
              <a:rPr lang="pl-PL" sz="2400" dirty="0"/>
              <a:t>: </a:t>
            </a:r>
            <a:r>
              <a:rPr lang="pl-PL" sz="2400" i="1" dirty="0"/>
              <a:t>pomnik Kopern</a:t>
            </a:r>
            <a:r>
              <a:rPr lang="pl-PL" sz="2400" dirty="0"/>
              <a:t>ika (kogo / czego – dopełniacz) – ukr. </a:t>
            </a:r>
            <a:r>
              <a:rPr lang="pl-PL" sz="2400" i="1" dirty="0" err="1"/>
              <a:t>пам’ятник</a:t>
            </a:r>
            <a:r>
              <a:rPr lang="pl-PL" sz="2400" i="1" dirty="0"/>
              <a:t> </a:t>
            </a:r>
            <a:r>
              <a:rPr lang="pl-PL" sz="2400" i="1" dirty="0" err="1"/>
              <a:t>Копернику</a:t>
            </a:r>
            <a:r>
              <a:rPr lang="pl-PL" sz="2400" dirty="0"/>
              <a:t> (komu / czemu – celownik).</a:t>
            </a:r>
          </a:p>
          <a:p>
            <a:r>
              <a:rPr lang="pl-PL" sz="2400" b="1" dirty="0"/>
              <a:t>przymiotniki</a:t>
            </a:r>
            <a:r>
              <a:rPr lang="pl-PL" sz="2400" dirty="0"/>
              <a:t>: </a:t>
            </a:r>
            <a:r>
              <a:rPr lang="pl-PL" sz="2400" i="1" dirty="0"/>
              <a:t>dumny z siostry </a:t>
            </a:r>
            <a:r>
              <a:rPr lang="pl-PL" sz="2400" dirty="0"/>
              <a:t>(kogo / czego – dopełniaczem z przyimkiem) – ukr. </a:t>
            </a:r>
            <a:r>
              <a:rPr lang="pl-PL" sz="2400" i="1" dirty="0" err="1"/>
              <a:t>гордий</a:t>
            </a:r>
            <a:r>
              <a:rPr lang="pl-PL" sz="2400" i="1" dirty="0"/>
              <a:t> </a:t>
            </a:r>
            <a:r>
              <a:rPr lang="pl-PL" sz="2400" i="1" dirty="0" err="1"/>
              <a:t>за</a:t>
            </a:r>
            <a:r>
              <a:rPr lang="pl-PL" sz="2400" i="1" dirty="0"/>
              <a:t> </a:t>
            </a:r>
            <a:r>
              <a:rPr lang="pl-PL" sz="2400" i="1" dirty="0" err="1"/>
              <a:t>сестру</a:t>
            </a:r>
            <a:r>
              <a:rPr lang="pl-PL" sz="2400" i="1" dirty="0"/>
              <a:t> </a:t>
            </a:r>
            <a:r>
              <a:rPr lang="pl-PL" sz="2400" dirty="0"/>
              <a:t>(kogo / co – biernik z przyimkiem).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255DFCAA-998F-4AD8-874B-106698A79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0790" y="5677266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E49F48FF-53B9-45E6-8F49-5B65965FA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4402" y="5622398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73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BEAE382-126A-456D-8BD6-59AEE2D5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36F1D98-F610-4175-8CD9-59D2814F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/>
              <a:t>przysłówki, pochodne od przymiotników</a:t>
            </a:r>
            <a:r>
              <a:rPr lang="pl-PL" sz="2400" dirty="0"/>
              <a:t>: </a:t>
            </a:r>
            <a:r>
              <a:rPr lang="pl-PL" sz="2400" i="1" dirty="0"/>
              <a:t>agresywnie wobec </a:t>
            </a:r>
            <a:r>
              <a:rPr lang="pl-PL" sz="2400" dirty="0"/>
              <a:t>(kogo) – tak samo jak </a:t>
            </a:r>
            <a:r>
              <a:rPr lang="pl-PL" sz="2400" i="1" dirty="0"/>
              <a:t>agresywny wobec </a:t>
            </a:r>
            <a:r>
              <a:rPr lang="pl-PL" sz="2400" dirty="0"/>
              <a:t>(kogo) – ukr. </a:t>
            </a:r>
            <a:r>
              <a:rPr lang="pl-PL" sz="2400" i="1" dirty="0" err="1"/>
              <a:t>агресивний</a:t>
            </a:r>
            <a:r>
              <a:rPr lang="pl-PL" sz="2400" i="1" dirty="0"/>
              <a:t> / </a:t>
            </a:r>
            <a:r>
              <a:rPr lang="pl-PL" sz="2400" i="1" dirty="0" err="1"/>
              <a:t>агресивно</a:t>
            </a:r>
            <a:r>
              <a:rPr lang="pl-PL" sz="2400" i="1" dirty="0"/>
              <a:t> </a:t>
            </a:r>
            <a:r>
              <a:rPr lang="pl-PL" sz="2400" i="1" dirty="0" err="1"/>
              <a:t>до</a:t>
            </a:r>
            <a:r>
              <a:rPr lang="pl-PL" sz="2400" i="1" dirty="0"/>
              <a:t> </a:t>
            </a:r>
            <a:r>
              <a:rPr lang="pl-PL" sz="2400" dirty="0"/>
              <a:t>(</a:t>
            </a:r>
            <a:r>
              <a:rPr lang="pl-PL" sz="2400" dirty="0" err="1"/>
              <a:t>кого</a:t>
            </a:r>
            <a:r>
              <a:rPr lang="pl-PL" sz="2400" dirty="0"/>
              <a:t>),</a:t>
            </a:r>
          </a:p>
          <a:p>
            <a:r>
              <a:rPr lang="pl-PL" sz="2400" b="1" dirty="0"/>
              <a:t>zaimki</a:t>
            </a:r>
            <a:r>
              <a:rPr lang="pl-PL" sz="2400" dirty="0"/>
              <a:t>: </a:t>
            </a:r>
            <a:r>
              <a:rPr lang="pl-PL" sz="2400" i="1" dirty="0"/>
              <a:t>coś</a:t>
            </a:r>
            <a:r>
              <a:rPr lang="pl-PL" sz="2400" dirty="0"/>
              <a:t> (+ dopełniacz) </a:t>
            </a:r>
            <a:r>
              <a:rPr lang="pl-PL" sz="2400" i="1" dirty="0"/>
              <a:t>ważnego</a:t>
            </a:r>
            <a:r>
              <a:rPr lang="pl-PL" sz="2400" dirty="0"/>
              <a:t> – ukr. </a:t>
            </a:r>
            <a:r>
              <a:rPr lang="uk-UA" sz="2400" i="1" dirty="0"/>
              <a:t>щось важливе</a:t>
            </a:r>
            <a:r>
              <a:rPr lang="pl-PL" sz="2400" dirty="0"/>
              <a:t>,</a:t>
            </a:r>
          </a:p>
          <a:p>
            <a:r>
              <a:rPr lang="pl-PL" sz="2400" b="1" dirty="0"/>
              <a:t>samodzielne przyimki</a:t>
            </a:r>
            <a:r>
              <a:rPr lang="pl-PL" sz="2400" dirty="0"/>
              <a:t>: </a:t>
            </a:r>
            <a:r>
              <a:rPr lang="pl-PL" sz="2400" i="1" dirty="0"/>
              <a:t>przeciw wrogowi </a:t>
            </a:r>
            <a:r>
              <a:rPr lang="pl-PL" sz="2400" dirty="0"/>
              <a:t>(komu / czemu – celownik) – ukr. </a:t>
            </a:r>
            <a:r>
              <a:rPr lang="pl-PL" sz="2400" i="1" dirty="0" err="1"/>
              <a:t>проти</a:t>
            </a:r>
            <a:r>
              <a:rPr lang="pl-PL" sz="2400" i="1" dirty="0"/>
              <a:t> </a:t>
            </a:r>
            <a:r>
              <a:rPr lang="pl-PL" sz="2400" i="1" dirty="0" err="1"/>
              <a:t>ворога</a:t>
            </a:r>
            <a:r>
              <a:rPr lang="pl-PL" sz="2400" i="1" dirty="0"/>
              <a:t> </a:t>
            </a:r>
            <a:r>
              <a:rPr lang="pl-PL" sz="2400" dirty="0"/>
              <a:t>(kogo / czego – dopełniacz).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D6D5E05-42B5-40C9-9B50-5E7E3586D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991" y="5768033"/>
            <a:ext cx="2664183" cy="101202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AC15AFF9-24CE-44B1-83EF-BBE00A8D8D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7870" y="5622398"/>
            <a:ext cx="11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692049"/>
      </p:ext>
    </p:extLst>
  </p:cSld>
  <p:clrMapOvr>
    <a:masterClrMapping/>
  </p:clrMapOvr>
</p:sld>
</file>

<file path=ppt/theme/theme1.xml><?xml version="1.0" encoding="utf-8"?>
<a:theme xmlns:a="http://schemas.openxmlformats.org/drawingml/2006/main" name="Dyw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TM03457464[[fn=Dywidenda]]</Template>
  <TotalTime>670</TotalTime>
  <Words>2443</Words>
  <Application>Microsoft Office PowerPoint</Application>
  <PresentationFormat>Panoramiczny</PresentationFormat>
  <Paragraphs>187</Paragraphs>
  <Slides>36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41" baseType="lpstr">
      <vt:lpstr>Century Gothic</vt:lpstr>
      <vt:lpstr>Corbel</vt:lpstr>
      <vt:lpstr>Gill Sans MT</vt:lpstr>
      <vt:lpstr>Wingdings 2</vt:lpstr>
      <vt:lpstr>Dywidenda</vt:lpstr>
      <vt:lpstr>Rekcja dopełniaczowa a rekcja biernikowa: Problemy Ukraińców i białorusinów uczących się polszczyzny  W związku z przygotowaniem poradnika z ćwiczeniami w zakresie polskiej składni dla Ukraińców  </vt:lpstr>
      <vt:lpstr>Projekt badawczo-dydaktyczny</vt:lpstr>
      <vt:lpstr>Prezentacja programu PowerPoint</vt:lpstr>
      <vt:lpstr>Prezentacja programu PowerPoint</vt:lpstr>
      <vt:lpstr>Pojęcie Rekcji</vt:lpstr>
      <vt:lpstr>Prezentacja programu PowerPoint</vt:lpstr>
      <vt:lpstr>Prezentacja programu PowerPoint</vt:lpstr>
      <vt:lpstr>Nadrzędniki w związkach rekcji</vt:lpstr>
      <vt:lpstr>Prezentacja programu PowerPoint</vt:lpstr>
      <vt:lpstr>Prezentacja programu PowerPoint</vt:lpstr>
      <vt:lpstr>Grypy semantyczne  wymagające dopełniacza, a nie biernika, jak w języku ukraińskim:</vt:lpstr>
      <vt:lpstr>reguła regularna</vt:lpstr>
      <vt:lpstr>Prezentacja programu PowerPoint</vt:lpstr>
      <vt:lpstr>Dopełniacz po negacji: ćwiczenia</vt:lpstr>
      <vt:lpstr>Prezentacja programu PowerPoint</vt:lpstr>
      <vt:lpstr>Prezentacja programu PowerPoint</vt:lpstr>
      <vt:lpstr>Prezentacja programu PowerPoint</vt:lpstr>
      <vt:lpstr>odpowiedniki o odmiennej rekcji  w języku polskim i ukraińskim: dopełniacz i biernik</vt:lpstr>
      <vt:lpstr>BIERNIK BEZ PRZYIMKA</vt:lpstr>
      <vt:lpstr>Prezentacja programu PowerPoint</vt:lpstr>
      <vt:lpstr>Prezentacja programu PowerPoint</vt:lpstr>
      <vt:lpstr>Prezentacja programu PowerPoint</vt:lpstr>
      <vt:lpstr>Biernik z przyimkiem</vt:lpstr>
      <vt:lpstr>Prezentacja programu PowerPoint</vt:lpstr>
      <vt:lpstr>Odpowiedniki polskiego dopełniacza z przyimkiem do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Rekcja dopełniaczowa: problemy Ukraińców uczących się polszczyzny</dc:title>
  <dc:creator>U</dc:creator>
  <cp:lastModifiedBy>R1</cp:lastModifiedBy>
  <cp:revision>62</cp:revision>
  <dcterms:created xsi:type="dcterms:W3CDTF">2024-02-19T20:47:13Z</dcterms:created>
  <dcterms:modified xsi:type="dcterms:W3CDTF">2024-02-21T21:36:07Z</dcterms:modified>
</cp:coreProperties>
</file>